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292" r:id="rId2"/>
    <p:sldId id="258" r:id="rId3"/>
    <p:sldId id="322" r:id="rId4"/>
    <p:sldId id="279" r:id="rId5"/>
    <p:sldId id="302" r:id="rId6"/>
    <p:sldId id="298" r:id="rId7"/>
    <p:sldId id="294" r:id="rId8"/>
    <p:sldId id="303" r:id="rId9"/>
    <p:sldId id="300" r:id="rId10"/>
    <p:sldId id="321" r:id="rId11"/>
    <p:sldId id="326" r:id="rId12"/>
    <p:sldId id="283" r:id="rId13"/>
    <p:sldId id="309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0" r:id="rId23"/>
    <p:sldId id="348" r:id="rId24"/>
    <p:sldId id="352" r:id="rId25"/>
    <p:sldId id="349" r:id="rId26"/>
    <p:sldId id="353" r:id="rId27"/>
    <p:sldId id="297" r:id="rId28"/>
    <p:sldId id="346" r:id="rId29"/>
    <p:sldId id="328" r:id="rId30"/>
    <p:sldId id="329" r:id="rId31"/>
    <p:sldId id="356" r:id="rId32"/>
    <p:sldId id="361" r:id="rId33"/>
    <p:sldId id="362" r:id="rId34"/>
    <p:sldId id="347" r:id="rId35"/>
    <p:sldId id="330" r:id="rId36"/>
    <p:sldId id="331" r:id="rId37"/>
    <p:sldId id="332" r:id="rId38"/>
    <p:sldId id="333" r:id="rId39"/>
    <p:sldId id="334" r:id="rId40"/>
    <p:sldId id="335" r:id="rId41"/>
    <p:sldId id="350" r:id="rId42"/>
    <p:sldId id="336" r:id="rId43"/>
    <p:sldId id="351" r:id="rId44"/>
    <p:sldId id="340" r:id="rId45"/>
    <p:sldId id="341" r:id="rId46"/>
    <p:sldId id="357" r:id="rId47"/>
    <p:sldId id="342" r:id="rId48"/>
    <p:sldId id="358" r:id="rId49"/>
    <p:sldId id="359" r:id="rId50"/>
    <p:sldId id="360" r:id="rId51"/>
    <p:sldId id="343" r:id="rId52"/>
    <p:sldId id="345" r:id="rId53"/>
    <p:sldId id="287" r:id="rId54"/>
  </p:sldIdLst>
  <p:sldSz cx="9144000" cy="6858000" type="screen4x3"/>
  <p:notesSz cx="6858000" cy="9144000"/>
  <p:embeddedFontLst>
    <p:embeddedFont>
      <p:font typeface="10X10 Bold" panose="020B0604020202020204" charset="-127"/>
      <p:regular r:id="rId56"/>
    </p:embeddedFont>
    <p:embeddedFont>
      <p:font typeface="HY견고딕" panose="02030600000101010101" pitchFamily="18" charset="-127"/>
      <p:regular r:id="rId57"/>
    </p:embeddedFont>
    <p:embeddedFont>
      <p:font typeface="맑은 고딕" panose="020B0503020000020004" pitchFamily="34" charset="-127"/>
      <p:regular r:id="rId58"/>
      <p:bold r:id="rId59"/>
    </p:embeddedFont>
    <p:embeddedFont>
      <p:font typeface="맑은 고딕" panose="020B0503020000020004" pitchFamily="34" charset="-127"/>
      <p:regular r:id="rId58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1737F"/>
    <a:srgbClr val="B6B2BA"/>
    <a:srgbClr val="776989"/>
    <a:srgbClr val="F38993"/>
    <a:srgbClr val="9C91AA"/>
    <a:srgbClr val="BBC1CD"/>
    <a:srgbClr val="3E4654"/>
    <a:srgbClr val="20242C"/>
    <a:srgbClr val="707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AEE10-8E45-1F00-FA65-D2C6BC277700}" v="15" dt="2020-07-08T14:32:41.032"/>
    <p1510:client id="{56FE3058-DA75-3CF1-4CEF-A06B377A84BA}" v="1567" dt="2020-07-08T15:58:44.653"/>
    <p1510:client id="{61E249FB-B4D0-3701-6563-87F0C67842DA}" v="11" dt="2020-07-16T14:14:59.445"/>
    <p1510:client id="{BDE8F02B-BF41-79FB-F61D-EF429CC4AFFC}" v="162" dt="2020-07-08T14:45:12.861"/>
    <p1510:client id="{CEBA0BF6-FB91-7DBB-84FE-044B6D74EFCC}" v="7110" dt="2020-07-16T18:26:03.733"/>
    <p1510:client id="{D5367AC4-74CF-7890-F467-D39AB7EEB7E0}" v="7" dt="2020-07-09T16:05:16.420"/>
    <p1510:client id="{F20ED1B8-639B-3A81-EE83-E26AC86579A7}" v="3721" dt="2020-07-09T16:00:45.016"/>
    <p1510:client id="{FB53629B-DD9C-3273-BDE7-CA3591E959D6}" v="2" dt="2020-07-08T14:33:11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39634-428E-4AB0-AA05-7B342B664DC5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9D0BD-761A-4B24-A6FB-0202BE8BD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5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9D0BD-761A-4B24-A6FB-0202BE8BD9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7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511db6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511db6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38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511db6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511db6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933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511db6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511db6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156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511db6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511db6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104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511db6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511db6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733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511db6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511db6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447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511db6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511db6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50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9D0BD-761A-4B24-A6FB-0202BE8BD9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6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9D0BD-761A-4B24-A6FB-0202BE8BD99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50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9D0BD-761A-4B24-A6FB-0202BE8BD9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5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d9ef8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cd9ef8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67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d9ef8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cd9ef8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90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d9ef8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cd9ef8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d9ef8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cd9ef8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39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d9ef8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cd9ef8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37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2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1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3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7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0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48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38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77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0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9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2B935-0EEA-48C2-A6F2-8FCFF1ABDBF4}" type="datetimeFigureOut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 rot="1953416">
            <a:off x="6962228" y="176428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5453" y="3286124"/>
            <a:ext cx="865854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화장품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중고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거래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대행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사이트</a:t>
            </a:r>
            <a:endParaRPr lang="en-US" altLang="ko-KR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20" y="6215082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조 조건희 황재현 이의철 임서영 김소연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97729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586596" y="658746"/>
            <a:ext cx="3753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dirty="0">
                <a:ea typeface="맑은 고딕"/>
              </a:rPr>
              <a:t>개발 환경 API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46D1FC-4E9B-4E0A-B444-C83218A37D5C}"/>
              </a:ext>
            </a:extLst>
          </p:cNvPr>
          <p:cNvSpPr txBox="1"/>
          <p:nvPr/>
        </p:nvSpPr>
        <p:spPr>
          <a:xfrm>
            <a:off x="2256011" y="1676965"/>
            <a:ext cx="20905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 err="1">
                <a:ea typeface="맑은 고딕"/>
              </a:rPr>
              <a:t>NaverIdLogin</a:t>
            </a:r>
            <a:r>
              <a:rPr lang="ko-KR" altLang="en-US" sz="1100" b="1" dirty="0">
                <a:ea typeface="맑은 고딕"/>
              </a:rPr>
              <a:t>, </a:t>
            </a:r>
            <a:r>
              <a:rPr lang="ko-KR" altLang="en-US" sz="1100" b="1" dirty="0" err="1">
                <a:ea typeface="맑은 고딕"/>
              </a:rPr>
              <a:t>SmartEditer</a:t>
            </a:r>
            <a:endParaRPr lang="ko-KR" altLang="en-US" sz="1100" b="1" dirty="0">
              <a:ea typeface="맑은 고딕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735550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9">
            <a:extLst>
              <a:ext uri="{FF2B5EF4-FFF2-40B4-BE49-F238E27FC236}">
                <a16:creationId xmlns:a16="http://schemas.microsoft.com/office/drawing/2014/main" id="{D5155BE7-4C14-454C-882C-EAF234CD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12" y="2860637"/>
            <a:ext cx="1485900" cy="742950"/>
          </a:xfrm>
          <a:prstGeom prst="rect">
            <a:avLst/>
          </a:prstGeom>
        </p:spPr>
      </p:pic>
      <p:pic>
        <p:nvPicPr>
          <p:cNvPr id="10" name="그림 22">
            <a:extLst>
              <a:ext uri="{FF2B5EF4-FFF2-40B4-BE49-F238E27FC236}">
                <a16:creationId xmlns:a16="http://schemas.microsoft.com/office/drawing/2014/main" id="{F0739406-7FBA-40F6-BB0B-2D3E474F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73" y="1497257"/>
            <a:ext cx="1476375" cy="609600"/>
          </a:xfrm>
          <a:prstGeom prst="rect">
            <a:avLst/>
          </a:prstGeom>
        </p:spPr>
      </p:pic>
      <p:pic>
        <p:nvPicPr>
          <p:cNvPr id="23" name="그림 41">
            <a:extLst>
              <a:ext uri="{FF2B5EF4-FFF2-40B4-BE49-F238E27FC236}">
                <a16:creationId xmlns:a16="http://schemas.microsoft.com/office/drawing/2014/main" id="{873C6BD4-8E38-4746-9D4C-A3EC6AF7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98662"/>
            <a:ext cx="1219200" cy="342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1024D7-E651-42F1-A697-F27C23C5E69D}"/>
              </a:ext>
            </a:extLst>
          </p:cNvPr>
          <p:cNvSpPr txBox="1"/>
          <p:nvPr/>
        </p:nvSpPr>
        <p:spPr>
          <a:xfrm>
            <a:off x="2256011" y="2345020"/>
            <a:ext cx="159457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>
                <a:ea typeface="맑은 고딕"/>
              </a:rPr>
              <a:t>카카오 </a:t>
            </a:r>
            <a:r>
              <a:rPr lang="ko-KR" altLang="en-US" sz="1100" b="1" dirty="0" err="1">
                <a:ea typeface="맑은 고딕"/>
              </a:rPr>
              <a:t>알림서비스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2C0431-95E2-4F41-A471-1BCBFBEE9FB1}"/>
              </a:ext>
            </a:extLst>
          </p:cNvPr>
          <p:cNvSpPr txBox="1"/>
          <p:nvPr/>
        </p:nvSpPr>
        <p:spPr>
          <a:xfrm>
            <a:off x="2288360" y="3100028"/>
            <a:ext cx="159457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100" b="1" dirty="0">
                <a:ea typeface="맑은 고딕"/>
              </a:rPr>
              <a:t>부트스트랩(</a:t>
            </a:r>
            <a:r>
              <a:rPr lang="ko-KR" altLang="en-US" sz="1100" b="1" dirty="0" err="1">
                <a:ea typeface="맑은 고딕"/>
              </a:rPr>
              <a:t>비확실</a:t>
            </a:r>
            <a:r>
              <a:rPr lang="ko-KR" altLang="en-US" sz="1100" b="1" dirty="0">
                <a:ea typeface="맑은 고딕"/>
              </a:rPr>
              <a:t>)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774C04B-7BD0-454D-8D43-39E9B80A6EB9}"/>
              </a:ext>
            </a:extLst>
          </p:cNvPr>
          <p:cNvSpPr/>
          <p:nvPr/>
        </p:nvSpPr>
        <p:spPr>
          <a:xfrm>
            <a:off x="7567196" y="2407390"/>
            <a:ext cx="1359509" cy="320546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00B05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7"/>
          <a:stretch/>
        </p:blipFill>
        <p:spPr>
          <a:xfrm>
            <a:off x="571" y="429"/>
            <a:ext cx="9142858" cy="7044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맑은 고딕"/>
                <a:ea typeface="맑은 고딕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45516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E95178-1630-45F5-9F29-B6D27524809E}"/>
              </a:ext>
            </a:extLst>
          </p:cNvPr>
          <p:cNvSpPr/>
          <p:nvPr/>
        </p:nvSpPr>
        <p:spPr>
          <a:xfrm>
            <a:off x="2742931" y="2411263"/>
            <a:ext cx="4588761" cy="41064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DEFF2B-99AC-4A2F-8E7E-5C0B20871B33}"/>
              </a:ext>
            </a:extLst>
          </p:cNvPr>
          <p:cNvSpPr/>
          <p:nvPr/>
        </p:nvSpPr>
        <p:spPr>
          <a:xfrm>
            <a:off x="1161979" y="1998782"/>
            <a:ext cx="1359509" cy="40226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00B050"/>
              </a:solidFill>
            </a:endParaRPr>
          </a:p>
        </p:txBody>
      </p:sp>
      <p:sp>
        <p:nvSpPr>
          <p:cNvPr id="9" name="모서리가 둥근 직사각형 50">
            <a:extLst>
              <a:ext uri="{FF2B5EF4-FFF2-40B4-BE49-F238E27FC236}">
                <a16:creationId xmlns:a16="http://schemas.microsoft.com/office/drawing/2014/main" id="{517C72ED-5325-4036-964D-738942D5501A}"/>
              </a:ext>
            </a:extLst>
          </p:cNvPr>
          <p:cNvSpPr/>
          <p:nvPr/>
        </p:nvSpPr>
        <p:spPr>
          <a:xfrm>
            <a:off x="1246910" y="5654215"/>
            <a:ext cx="1152128" cy="29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GitHub</a:t>
            </a:r>
          </a:p>
        </p:txBody>
      </p:sp>
      <p:sp>
        <p:nvSpPr>
          <p:cNvPr id="10" name="모서리가 둥근 직사각형 51">
            <a:extLst>
              <a:ext uri="{FF2B5EF4-FFF2-40B4-BE49-F238E27FC236}">
                <a16:creationId xmlns:a16="http://schemas.microsoft.com/office/drawing/2014/main" id="{67A1D947-8E4B-4155-8F01-F96D141E32F1}"/>
              </a:ext>
            </a:extLst>
          </p:cNvPr>
          <p:cNvSpPr/>
          <p:nvPr/>
        </p:nvSpPr>
        <p:spPr>
          <a:xfrm>
            <a:off x="1257694" y="5141015"/>
            <a:ext cx="1152128" cy="3042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Java jdk1.8.0_241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52">
            <a:extLst>
              <a:ext uri="{FF2B5EF4-FFF2-40B4-BE49-F238E27FC236}">
                <a16:creationId xmlns:a16="http://schemas.microsoft.com/office/drawing/2014/main" id="{3D029F7F-304D-4021-8E2F-5E35317FDD58}"/>
              </a:ext>
            </a:extLst>
          </p:cNvPr>
          <p:cNvSpPr/>
          <p:nvPr/>
        </p:nvSpPr>
        <p:spPr>
          <a:xfrm>
            <a:off x="1253276" y="4318689"/>
            <a:ext cx="1152128" cy="6224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Java script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53">
            <a:extLst>
              <a:ext uri="{FF2B5EF4-FFF2-40B4-BE49-F238E27FC236}">
                <a16:creationId xmlns:a16="http://schemas.microsoft.com/office/drawing/2014/main" id="{1F8D6666-F9C1-4168-A3BD-2C7D5BDF5412}"/>
              </a:ext>
            </a:extLst>
          </p:cNvPr>
          <p:cNvSpPr/>
          <p:nvPr/>
        </p:nvSpPr>
        <p:spPr>
          <a:xfrm>
            <a:off x="1261920" y="3891435"/>
            <a:ext cx="1152128" cy="3042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JSP 2.3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54">
            <a:extLst>
              <a:ext uri="{FF2B5EF4-FFF2-40B4-BE49-F238E27FC236}">
                <a16:creationId xmlns:a16="http://schemas.microsoft.com/office/drawing/2014/main" id="{35581FC3-F8B2-43AC-BD91-3C93FDD7058B}"/>
              </a:ext>
            </a:extLst>
          </p:cNvPr>
          <p:cNvSpPr/>
          <p:nvPr/>
        </p:nvSpPr>
        <p:spPr>
          <a:xfrm>
            <a:off x="1261097" y="3281409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CSS 3.0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57">
            <a:extLst>
              <a:ext uri="{FF2B5EF4-FFF2-40B4-BE49-F238E27FC236}">
                <a16:creationId xmlns:a16="http://schemas.microsoft.com/office/drawing/2014/main" id="{772B1E1B-195E-47F3-8E5C-D358B47D28AC}"/>
              </a:ext>
            </a:extLst>
          </p:cNvPr>
          <p:cNvSpPr/>
          <p:nvPr/>
        </p:nvSpPr>
        <p:spPr>
          <a:xfrm>
            <a:off x="1261097" y="2910830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HTML5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58">
            <a:extLst>
              <a:ext uri="{FF2B5EF4-FFF2-40B4-BE49-F238E27FC236}">
                <a16:creationId xmlns:a16="http://schemas.microsoft.com/office/drawing/2014/main" id="{DC7D2EF6-55AD-4282-BD08-7160AA87C70B}"/>
              </a:ext>
            </a:extLst>
          </p:cNvPr>
          <p:cNvSpPr/>
          <p:nvPr/>
        </p:nvSpPr>
        <p:spPr>
          <a:xfrm>
            <a:off x="1261097" y="2139720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jQuery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21AA2F9D-6F95-4E42-B30E-EC39020A18AB}"/>
              </a:ext>
            </a:extLst>
          </p:cNvPr>
          <p:cNvSpPr/>
          <p:nvPr/>
        </p:nvSpPr>
        <p:spPr>
          <a:xfrm>
            <a:off x="838444" y="5717256"/>
            <a:ext cx="224596" cy="20096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575A90F3-5119-487C-9447-B04C17C87F6D}"/>
              </a:ext>
            </a:extLst>
          </p:cNvPr>
          <p:cNvSpPr/>
          <p:nvPr/>
        </p:nvSpPr>
        <p:spPr>
          <a:xfrm>
            <a:off x="803829" y="3976496"/>
            <a:ext cx="224310" cy="1355158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왼쪽 중괄호 44">
            <a:extLst>
              <a:ext uri="{FF2B5EF4-FFF2-40B4-BE49-F238E27FC236}">
                <a16:creationId xmlns:a16="http://schemas.microsoft.com/office/drawing/2014/main" id="{4E2BC74B-DB76-4769-ABD9-27364DED2E3A}"/>
              </a:ext>
            </a:extLst>
          </p:cNvPr>
          <p:cNvSpPr/>
          <p:nvPr/>
        </p:nvSpPr>
        <p:spPr>
          <a:xfrm>
            <a:off x="818767" y="3058131"/>
            <a:ext cx="226405" cy="39780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왼쪽 중괄호 46">
            <a:extLst>
              <a:ext uri="{FF2B5EF4-FFF2-40B4-BE49-F238E27FC236}">
                <a16:creationId xmlns:a16="http://schemas.microsoft.com/office/drawing/2014/main" id="{0EA81D89-E8A2-45E3-92E9-162CA4329C12}"/>
              </a:ext>
            </a:extLst>
          </p:cNvPr>
          <p:cNvSpPr/>
          <p:nvPr/>
        </p:nvSpPr>
        <p:spPr>
          <a:xfrm>
            <a:off x="802287" y="2299978"/>
            <a:ext cx="252028" cy="328985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00A6E1-E84C-4E06-A656-C72533EC7CC7}"/>
              </a:ext>
            </a:extLst>
          </p:cNvPr>
          <p:cNvSpPr txBox="1"/>
          <p:nvPr/>
        </p:nvSpPr>
        <p:spPr>
          <a:xfrm>
            <a:off x="104043" y="4519183"/>
            <a:ext cx="720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개발언어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CFB950-6CC7-48CA-AEAA-30F85208730D}"/>
              </a:ext>
            </a:extLst>
          </p:cNvPr>
          <p:cNvSpPr txBox="1"/>
          <p:nvPr/>
        </p:nvSpPr>
        <p:spPr>
          <a:xfrm>
            <a:off x="172943" y="5698968"/>
            <a:ext cx="810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형상관리</a:t>
            </a:r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E382FDAA-1120-4A1E-884F-4A8FD60D9950}"/>
              </a:ext>
            </a:extLst>
          </p:cNvPr>
          <p:cNvSpPr/>
          <p:nvPr/>
        </p:nvSpPr>
        <p:spPr>
          <a:xfrm>
            <a:off x="820156" y="1546512"/>
            <a:ext cx="252028" cy="328985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661BCE-EE9C-45DC-85C3-9B76704D04D6}"/>
              </a:ext>
            </a:extLst>
          </p:cNvPr>
          <p:cNvSpPr txBox="1"/>
          <p:nvPr/>
        </p:nvSpPr>
        <p:spPr>
          <a:xfrm>
            <a:off x="128124" y="1592232"/>
            <a:ext cx="84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 도구</a:t>
            </a:r>
          </a:p>
        </p:txBody>
      </p:sp>
      <p:sp>
        <p:nvSpPr>
          <p:cNvPr id="57" name="왼쪽 중괄호 56">
            <a:extLst>
              <a:ext uri="{FF2B5EF4-FFF2-40B4-BE49-F238E27FC236}">
                <a16:creationId xmlns:a16="http://schemas.microsoft.com/office/drawing/2014/main" id="{0F5F5933-E527-4E3D-ABCB-BF10A4BE0AC3}"/>
              </a:ext>
            </a:extLst>
          </p:cNvPr>
          <p:cNvSpPr/>
          <p:nvPr/>
        </p:nvSpPr>
        <p:spPr>
          <a:xfrm>
            <a:off x="838444" y="6256744"/>
            <a:ext cx="224596" cy="24668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E1D3D8-FE26-4B07-89B6-7C771E7598CE}"/>
              </a:ext>
            </a:extLst>
          </p:cNvPr>
          <p:cNvSpPr txBox="1"/>
          <p:nvPr/>
        </p:nvSpPr>
        <p:spPr>
          <a:xfrm>
            <a:off x="145511" y="6265888"/>
            <a:ext cx="810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운영체제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621828D-6E52-497D-B7D4-BF298F5BD9CB}"/>
              </a:ext>
            </a:extLst>
          </p:cNvPr>
          <p:cNvSpPr/>
          <p:nvPr/>
        </p:nvSpPr>
        <p:spPr>
          <a:xfrm>
            <a:off x="1125904" y="6111584"/>
            <a:ext cx="1368653" cy="4857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Window 10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3" name="순서도: 자기 디스크 62">
            <a:extLst>
              <a:ext uri="{FF2B5EF4-FFF2-40B4-BE49-F238E27FC236}">
                <a16:creationId xmlns:a16="http://schemas.microsoft.com/office/drawing/2014/main" id="{4C354F5C-47B1-4312-8035-5ECDBB57C9E0}"/>
              </a:ext>
            </a:extLst>
          </p:cNvPr>
          <p:cNvSpPr/>
          <p:nvPr/>
        </p:nvSpPr>
        <p:spPr>
          <a:xfrm>
            <a:off x="8100392" y="5768804"/>
            <a:ext cx="936104" cy="863919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Oracle DB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ea typeface="맑은 고딕"/>
              </a:rPr>
              <a:t>11g XE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9AEC374-4EC2-49AA-81EB-A45E5B65A1D9}"/>
              </a:ext>
            </a:extLst>
          </p:cNvPr>
          <p:cNvSpPr/>
          <p:nvPr/>
        </p:nvSpPr>
        <p:spPr>
          <a:xfrm>
            <a:off x="4148340" y="1314488"/>
            <a:ext cx="2379285" cy="7220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21E1BDE-7691-4DCF-A744-CAD7E5D8B189}"/>
              </a:ext>
            </a:extLst>
          </p:cNvPr>
          <p:cNvGrpSpPr/>
          <p:nvPr/>
        </p:nvGrpSpPr>
        <p:grpSpPr>
          <a:xfrm>
            <a:off x="5066843" y="1592145"/>
            <a:ext cx="524678" cy="370415"/>
            <a:chOff x="5201715" y="1223013"/>
            <a:chExt cx="524678" cy="37041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CDC48AF-0F03-442A-9DAC-8280D9FF2C03}"/>
                </a:ext>
              </a:extLst>
            </p:cNvPr>
            <p:cNvSpPr/>
            <p:nvPr/>
          </p:nvSpPr>
          <p:spPr>
            <a:xfrm>
              <a:off x="5201715" y="1223013"/>
              <a:ext cx="524678" cy="370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F77EC8E-4BF3-4C4D-A141-5D4C232276F9}"/>
                </a:ext>
              </a:extLst>
            </p:cNvPr>
            <p:cNvSpPr/>
            <p:nvPr/>
          </p:nvSpPr>
          <p:spPr>
            <a:xfrm>
              <a:off x="5266913" y="1300742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7763A1D-4D8C-444E-B51B-9DE010DBBF50}"/>
                </a:ext>
              </a:extLst>
            </p:cNvPr>
            <p:cNvSpPr/>
            <p:nvPr/>
          </p:nvSpPr>
          <p:spPr>
            <a:xfrm>
              <a:off x="5266913" y="1396689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0301DCC-D991-4B1D-8A74-C14FB62AA82F}"/>
                </a:ext>
              </a:extLst>
            </p:cNvPr>
            <p:cNvSpPr/>
            <p:nvPr/>
          </p:nvSpPr>
          <p:spPr>
            <a:xfrm>
              <a:off x="5266913" y="1492636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98F53FD-1854-438A-992A-406059AB4768}"/>
              </a:ext>
            </a:extLst>
          </p:cNvPr>
          <p:cNvGrpSpPr/>
          <p:nvPr/>
        </p:nvGrpSpPr>
        <p:grpSpPr>
          <a:xfrm>
            <a:off x="4463183" y="2117066"/>
            <a:ext cx="1814294" cy="205275"/>
            <a:chOff x="5326181" y="1906961"/>
            <a:chExt cx="1804766" cy="881931"/>
          </a:xfrm>
        </p:grpSpPr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9F548878-96A4-409B-BD70-E89A65257A05}"/>
                </a:ext>
              </a:extLst>
            </p:cNvPr>
            <p:cNvCxnSpPr/>
            <p:nvPr/>
          </p:nvCxnSpPr>
          <p:spPr>
            <a:xfrm flipH="1">
              <a:off x="5796136" y="1918643"/>
              <a:ext cx="1" cy="87024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60D555A3-AF58-4111-98B0-B79F302447D0}"/>
                </a:ext>
              </a:extLst>
            </p:cNvPr>
            <p:cNvCxnSpPr/>
            <p:nvPr/>
          </p:nvCxnSpPr>
          <p:spPr>
            <a:xfrm flipV="1">
              <a:off x="6588224" y="1906961"/>
              <a:ext cx="0" cy="88193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1E13FE4-BEB9-4765-A1A2-1CD6E4E4B7A7}"/>
                </a:ext>
              </a:extLst>
            </p:cNvPr>
            <p:cNvSpPr txBox="1"/>
            <p:nvPr/>
          </p:nvSpPr>
          <p:spPr>
            <a:xfrm>
              <a:off x="5326181" y="2200523"/>
              <a:ext cx="5419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요청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943E519-2DD4-4BA9-AEF6-40671AA24720}"/>
                </a:ext>
              </a:extLst>
            </p:cNvPr>
            <p:cNvSpPr txBox="1"/>
            <p:nvPr/>
          </p:nvSpPr>
          <p:spPr>
            <a:xfrm>
              <a:off x="6588984" y="2204865"/>
              <a:ext cx="541963" cy="26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응답</a:t>
              </a: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4DD52FE-2C57-4BE7-BD6C-85E31498A516}"/>
              </a:ext>
            </a:extLst>
          </p:cNvPr>
          <p:cNvCxnSpPr/>
          <p:nvPr/>
        </p:nvCxnSpPr>
        <p:spPr>
          <a:xfrm flipV="1">
            <a:off x="2530632" y="2132855"/>
            <a:ext cx="258519" cy="1"/>
          </a:xfrm>
          <a:prstGeom prst="lin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26871B1-6ACE-437F-946C-3716C75FF4F1}"/>
              </a:ext>
            </a:extLst>
          </p:cNvPr>
          <p:cNvSpPr txBox="1"/>
          <p:nvPr/>
        </p:nvSpPr>
        <p:spPr>
          <a:xfrm>
            <a:off x="2894104" y="1966477"/>
            <a:ext cx="75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View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567AB1E-BF63-4C9F-8F3B-1835C736D9BA}"/>
              </a:ext>
            </a:extLst>
          </p:cNvPr>
          <p:cNvSpPr/>
          <p:nvPr/>
        </p:nvSpPr>
        <p:spPr>
          <a:xfrm>
            <a:off x="6273260" y="6142315"/>
            <a:ext cx="976088" cy="23652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MYBatis</a:t>
            </a:r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 3.4.2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9A6E5B2-D2E9-4E9C-B2B7-1B2C66158726}"/>
              </a:ext>
            </a:extLst>
          </p:cNvPr>
          <p:cNvCxnSpPr/>
          <p:nvPr/>
        </p:nvCxnSpPr>
        <p:spPr>
          <a:xfrm>
            <a:off x="7713438" y="6227974"/>
            <a:ext cx="35037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D6DD721-5AA7-4388-9240-0B3CF12339C8}"/>
              </a:ext>
            </a:extLst>
          </p:cNvPr>
          <p:cNvCxnSpPr/>
          <p:nvPr/>
        </p:nvCxnSpPr>
        <p:spPr>
          <a:xfrm flipH="1" flipV="1">
            <a:off x="7710030" y="6353702"/>
            <a:ext cx="344642" cy="9144"/>
          </a:xfrm>
          <a:prstGeom prst="straightConnector1">
            <a:avLst/>
          </a:prstGeom>
          <a:ln w="2222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96D386A-319D-4EC5-9BF4-027F795B8BA6}"/>
              </a:ext>
            </a:extLst>
          </p:cNvPr>
          <p:cNvSpPr txBox="1"/>
          <p:nvPr/>
        </p:nvSpPr>
        <p:spPr>
          <a:xfrm>
            <a:off x="7659013" y="5920644"/>
            <a:ext cx="54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요청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71FEB95-BC8D-48E9-AB92-CF1C83A16886}"/>
              </a:ext>
            </a:extLst>
          </p:cNvPr>
          <p:cNvSpPr txBox="1"/>
          <p:nvPr/>
        </p:nvSpPr>
        <p:spPr>
          <a:xfrm>
            <a:off x="7659013" y="6472574"/>
            <a:ext cx="54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응답</a:t>
            </a:r>
          </a:p>
        </p:txBody>
      </p:sp>
      <p:sp>
        <p:nvSpPr>
          <p:cNvPr id="97" name="모서리가 둥근 직사각형 25">
            <a:extLst>
              <a:ext uri="{FF2B5EF4-FFF2-40B4-BE49-F238E27FC236}">
                <a16:creationId xmlns:a16="http://schemas.microsoft.com/office/drawing/2014/main" id="{F72954F2-6B0A-46B8-9B1A-53552F54BD61}"/>
              </a:ext>
            </a:extLst>
          </p:cNvPr>
          <p:cNvSpPr/>
          <p:nvPr/>
        </p:nvSpPr>
        <p:spPr>
          <a:xfrm>
            <a:off x="1367330" y="4365104"/>
            <a:ext cx="937119" cy="2141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JSTL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9" name="모서리가 둥근 직사각형 79">
            <a:extLst>
              <a:ext uri="{FF2B5EF4-FFF2-40B4-BE49-F238E27FC236}">
                <a16:creationId xmlns:a16="http://schemas.microsoft.com/office/drawing/2014/main" id="{B3610823-9371-4E2C-8D66-DEA3BBF98922}"/>
              </a:ext>
            </a:extLst>
          </p:cNvPr>
          <p:cNvSpPr/>
          <p:nvPr/>
        </p:nvSpPr>
        <p:spPr>
          <a:xfrm>
            <a:off x="1368345" y="4654964"/>
            <a:ext cx="937119" cy="2141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EL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030A070-5784-4A6D-A0A8-9A5B76711820}"/>
              </a:ext>
            </a:extLst>
          </p:cNvPr>
          <p:cNvCxnSpPr/>
          <p:nvPr/>
        </p:nvCxnSpPr>
        <p:spPr>
          <a:xfrm flipH="1">
            <a:off x="5207907" y="5237997"/>
            <a:ext cx="454262" cy="13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8C66DC7B-5217-4C59-A17A-419E505769CD}"/>
              </a:ext>
            </a:extLst>
          </p:cNvPr>
          <p:cNvCxnSpPr/>
          <p:nvPr/>
        </p:nvCxnSpPr>
        <p:spPr>
          <a:xfrm>
            <a:off x="5207907" y="5578516"/>
            <a:ext cx="453900" cy="249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801E692-4966-453F-BE5E-93781C0DE630}"/>
              </a:ext>
            </a:extLst>
          </p:cNvPr>
          <p:cNvGrpSpPr/>
          <p:nvPr/>
        </p:nvGrpSpPr>
        <p:grpSpPr>
          <a:xfrm>
            <a:off x="2949848" y="2816302"/>
            <a:ext cx="3034566" cy="3687662"/>
            <a:chOff x="3635896" y="3068961"/>
            <a:chExt cx="3034566" cy="339963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245660A-379E-4062-AB4E-F6E89FAE6339}"/>
                </a:ext>
              </a:extLst>
            </p:cNvPr>
            <p:cNvSpPr/>
            <p:nvPr/>
          </p:nvSpPr>
          <p:spPr>
            <a:xfrm>
              <a:off x="3635896" y="3068961"/>
              <a:ext cx="3024336" cy="33843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EE5D0E7-AE5B-48B3-8AA4-C776B959CF80}"/>
                </a:ext>
              </a:extLst>
            </p:cNvPr>
            <p:cNvSpPr/>
            <p:nvPr/>
          </p:nvSpPr>
          <p:spPr>
            <a:xfrm>
              <a:off x="4328973" y="3127969"/>
              <a:ext cx="1692331" cy="2361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Malgun Gothic"/>
                  <a:ea typeface="Malgun Gothic"/>
                </a:rPr>
                <a:t>Spring Framework 4.3.4</a:t>
              </a:r>
              <a:endParaRPr lang="ko-KR" sz="1000" dirty="0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3C795C7-C851-41DE-A231-52CEEEFB8265}"/>
                </a:ext>
              </a:extLst>
            </p:cNvPr>
            <p:cNvSpPr txBox="1"/>
            <p:nvPr/>
          </p:nvSpPr>
          <p:spPr>
            <a:xfrm>
              <a:off x="4644008" y="4463535"/>
              <a:ext cx="10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FF0000"/>
                  </a:solidFill>
                </a:rPr>
                <a:t>Front Control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38347E8-8F0F-41FE-8394-C20A2A9AD4D6}"/>
                </a:ext>
              </a:extLst>
            </p:cNvPr>
            <p:cNvGrpSpPr/>
            <p:nvPr/>
          </p:nvGrpSpPr>
          <p:grpSpPr>
            <a:xfrm>
              <a:off x="5219347" y="5040955"/>
              <a:ext cx="1451115" cy="1409649"/>
              <a:chOff x="10610442" y="1888403"/>
              <a:chExt cx="1451115" cy="1409649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D658C1A-D302-411B-9719-0F83009EDD9B}"/>
                  </a:ext>
                </a:extLst>
              </p:cNvPr>
              <p:cNvGrpSpPr/>
              <p:nvPr/>
            </p:nvGrpSpPr>
            <p:grpSpPr>
              <a:xfrm>
                <a:off x="10610442" y="1888403"/>
                <a:ext cx="1450752" cy="1409649"/>
                <a:chOff x="9386306" y="3275496"/>
                <a:chExt cx="1450752" cy="1409649"/>
              </a:xfrm>
            </p:grpSpPr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EFF78C6D-F493-4D0D-A195-F9662C00F90E}"/>
                    </a:ext>
                  </a:extLst>
                </p:cNvPr>
                <p:cNvSpPr/>
                <p:nvPr/>
              </p:nvSpPr>
              <p:spPr>
                <a:xfrm>
                  <a:off x="9386306" y="3275496"/>
                  <a:ext cx="1440885" cy="140964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DEC57A5E-5F89-4D5D-882E-2982324493CA}"/>
                    </a:ext>
                  </a:extLst>
                </p:cNvPr>
                <p:cNvSpPr txBox="1"/>
                <p:nvPr/>
              </p:nvSpPr>
              <p:spPr>
                <a:xfrm>
                  <a:off x="10116978" y="4416206"/>
                  <a:ext cx="7200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dirty="0">
                      <a:solidFill>
                        <a:srgbClr val="FF0000"/>
                      </a:solidFill>
                    </a:rPr>
                    <a:t>Model</a:t>
                  </a:r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F81CCC4C-6BD9-458E-A8E6-1B23F4FE78B5}"/>
                    </a:ext>
                  </a:extLst>
                </p:cNvPr>
                <p:cNvSpPr/>
                <p:nvPr/>
              </p:nvSpPr>
              <p:spPr>
                <a:xfrm>
                  <a:off x="9424236" y="4414065"/>
                  <a:ext cx="800134" cy="186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DAO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62B00ECA-8761-47AB-97C7-4744CD52A6F0}"/>
                    </a:ext>
                  </a:extLst>
                </p:cNvPr>
                <p:cNvSpPr/>
                <p:nvPr/>
              </p:nvSpPr>
              <p:spPr>
                <a:xfrm>
                  <a:off x="9406847" y="3663965"/>
                  <a:ext cx="800134" cy="186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Service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4" name="직선 화살표 연결선 133">
                  <a:extLst>
                    <a:ext uri="{FF2B5EF4-FFF2-40B4-BE49-F238E27FC236}">
                      <a16:creationId xmlns:a16="http://schemas.microsoft.com/office/drawing/2014/main" id="{F084CB92-0292-40B8-8B89-F3FD6A2BB64A}"/>
                    </a:ext>
                  </a:extLst>
                </p:cNvPr>
                <p:cNvCxnSpPr/>
                <p:nvPr/>
              </p:nvCxnSpPr>
              <p:spPr>
                <a:xfrm flipH="1">
                  <a:off x="9824303" y="4291043"/>
                  <a:ext cx="652715" cy="12302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58060F1E-EB05-494C-AD12-5C33FEE6E36D}"/>
                  </a:ext>
                </a:extLst>
              </p:cNvPr>
              <p:cNvSpPr/>
              <p:nvPr/>
            </p:nvSpPr>
            <p:spPr>
              <a:xfrm>
                <a:off x="10908704" y="2692822"/>
                <a:ext cx="1152491" cy="23212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interface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AA3B2151-C785-42F8-A368-53A8D0B8A5AA}"/>
                  </a:ext>
                </a:extLst>
              </p:cNvPr>
              <p:cNvSpPr/>
              <p:nvPr/>
            </p:nvSpPr>
            <p:spPr>
              <a:xfrm>
                <a:off x="10909066" y="1916832"/>
                <a:ext cx="1152491" cy="23212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interface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CC845458-54C8-4010-8E5E-6CF23A7839F3}"/>
                </a:ext>
              </a:extLst>
            </p:cNvPr>
            <p:cNvGrpSpPr/>
            <p:nvPr/>
          </p:nvGrpSpPr>
          <p:grpSpPr>
            <a:xfrm>
              <a:off x="3635896" y="5028431"/>
              <a:ext cx="1440886" cy="1440160"/>
              <a:chOff x="9607553" y="5013176"/>
              <a:chExt cx="1440886" cy="1440160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795F823-D1DE-40F3-A0FE-34000A78C4FC}"/>
                  </a:ext>
                </a:extLst>
              </p:cNvPr>
              <p:cNvSpPr/>
              <p:nvPr/>
            </p:nvSpPr>
            <p:spPr>
              <a:xfrm>
                <a:off x="9607554" y="5028432"/>
                <a:ext cx="1440885" cy="140964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1C57703-6EF6-4712-BA3D-D94B0955A751}"/>
                  </a:ext>
                </a:extLst>
              </p:cNvPr>
              <p:cNvSpPr txBox="1"/>
              <p:nvPr/>
            </p:nvSpPr>
            <p:spPr>
              <a:xfrm>
                <a:off x="9607554" y="6191726"/>
                <a:ext cx="5760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FF0000"/>
                    </a:solidFill>
                  </a:rPr>
                  <a:t>View</a:t>
                </a:r>
                <a:endParaRPr lang="ko-KR" altLang="en-US" sz="11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D5DE2E27-B666-406F-97D1-892F1848FC35}"/>
                  </a:ext>
                </a:extLst>
              </p:cNvPr>
              <p:cNvGrpSpPr/>
              <p:nvPr/>
            </p:nvGrpSpPr>
            <p:grpSpPr>
              <a:xfrm>
                <a:off x="10313272" y="5605775"/>
                <a:ext cx="524678" cy="370415"/>
                <a:chOff x="5201715" y="1223013"/>
                <a:chExt cx="524678" cy="370415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C8EBCF7D-B98D-45C2-851E-14629BEE8AED}"/>
                    </a:ext>
                  </a:extLst>
                </p:cNvPr>
                <p:cNvSpPr/>
                <p:nvPr/>
              </p:nvSpPr>
              <p:spPr>
                <a:xfrm>
                  <a:off x="5201715" y="1223013"/>
                  <a:ext cx="524678" cy="37041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D888D39-877C-4F30-8ECB-06CC1DECA063}"/>
                    </a:ext>
                  </a:extLst>
                </p:cNvPr>
                <p:cNvSpPr/>
                <p:nvPr/>
              </p:nvSpPr>
              <p:spPr>
                <a:xfrm>
                  <a:off x="5276057" y="1300742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F1016A26-D777-43BB-B92B-064A3FA878F5}"/>
                    </a:ext>
                  </a:extLst>
                </p:cNvPr>
                <p:cNvSpPr/>
                <p:nvPr/>
              </p:nvSpPr>
              <p:spPr>
                <a:xfrm>
                  <a:off x="5276057" y="1396689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850D85F-761F-4848-9F52-85432FFEF871}"/>
                    </a:ext>
                  </a:extLst>
                </p:cNvPr>
                <p:cNvSpPr/>
                <p:nvPr/>
              </p:nvSpPr>
              <p:spPr>
                <a:xfrm>
                  <a:off x="5276057" y="1492636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F74F149-DE87-4999-8FDC-F051AE273733}"/>
                  </a:ext>
                </a:extLst>
              </p:cNvPr>
              <p:cNvSpPr txBox="1"/>
              <p:nvPr/>
            </p:nvSpPr>
            <p:spPr>
              <a:xfrm>
                <a:off x="9607553" y="5013176"/>
                <a:ext cx="9680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Resolver</a:t>
                </a:r>
                <a:endParaRPr lang="ko-KR" altLang="en-US" sz="1100" dirty="0"/>
              </a:p>
            </p:txBody>
          </p:sp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60EE6218-CAC1-4299-9AE9-9EB4B026E333}"/>
                  </a:ext>
                </a:extLst>
              </p:cNvPr>
              <p:cNvCxnSpPr/>
              <p:nvPr/>
            </p:nvCxnSpPr>
            <p:spPr>
              <a:xfrm>
                <a:off x="10091582" y="5274786"/>
                <a:ext cx="236414" cy="314454"/>
              </a:xfrm>
              <a:prstGeom prst="straightConnector1">
                <a:avLst/>
              </a:prstGeom>
              <a:ln w="22225"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7C5433-766E-4BA6-B000-0558A2E40BCB}"/>
                </a:ext>
              </a:extLst>
            </p:cNvPr>
            <p:cNvGrpSpPr/>
            <p:nvPr/>
          </p:nvGrpSpPr>
          <p:grpSpPr>
            <a:xfrm>
              <a:off x="3779912" y="3403783"/>
              <a:ext cx="2808312" cy="745297"/>
              <a:chOff x="7524328" y="1150337"/>
              <a:chExt cx="2808312" cy="746018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4CFE664-1892-412D-8154-5687B528E3F9}"/>
                  </a:ext>
                </a:extLst>
              </p:cNvPr>
              <p:cNvSpPr/>
              <p:nvPr/>
            </p:nvSpPr>
            <p:spPr>
              <a:xfrm>
                <a:off x="7524328" y="1163519"/>
                <a:ext cx="2808312" cy="73283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C19DA0-B50D-4DEC-A8B3-275B01C92EFC}"/>
                  </a:ext>
                </a:extLst>
              </p:cNvPr>
              <p:cNvSpPr txBox="1"/>
              <p:nvPr/>
            </p:nvSpPr>
            <p:spPr>
              <a:xfrm>
                <a:off x="8597192" y="1150337"/>
                <a:ext cx="662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FF0000"/>
                    </a:solidFill>
                  </a:rPr>
                  <a:t>Control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34C7154-F3C3-4C92-AC87-19865CCAAC58}"/>
                  </a:ext>
                </a:extLst>
              </p:cNvPr>
              <p:cNvSpPr/>
              <p:nvPr/>
            </p:nvSpPr>
            <p:spPr>
              <a:xfrm>
                <a:off x="7657428" y="1381721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A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F53FE5F2-FB2B-4636-B510-DC43D4FC7A00}"/>
                  </a:ext>
                </a:extLst>
              </p:cNvPr>
              <p:cNvSpPr/>
              <p:nvPr/>
            </p:nvSpPr>
            <p:spPr>
              <a:xfrm>
                <a:off x="8579720" y="1381721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B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C0CE1B0-8387-4C1C-AAFE-A01AA71301DD}"/>
                  </a:ext>
                </a:extLst>
              </p:cNvPr>
              <p:cNvSpPr/>
              <p:nvPr/>
            </p:nvSpPr>
            <p:spPr>
              <a:xfrm>
                <a:off x="9461989" y="1393614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C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A61A528E-555E-429B-A32F-4CE7908AE85C}"/>
                </a:ext>
              </a:extLst>
            </p:cNvPr>
            <p:cNvCxnSpPr/>
            <p:nvPr/>
          </p:nvCxnSpPr>
          <p:spPr>
            <a:xfrm flipH="1" flipV="1">
              <a:off x="5184068" y="4725144"/>
              <a:ext cx="828092" cy="2878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A835DEE3-7E56-48B5-88BB-E9456ABAAD4C}"/>
                </a:ext>
              </a:extLst>
            </p:cNvPr>
            <p:cNvCxnSpPr/>
            <p:nvPr/>
          </p:nvCxnSpPr>
          <p:spPr>
            <a:xfrm flipH="1">
              <a:off x="4119925" y="4725144"/>
              <a:ext cx="1064143" cy="3032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38F10216-1D00-447C-AD3F-2039652534E0}"/>
              </a:ext>
            </a:extLst>
          </p:cNvPr>
          <p:cNvCxnSpPr/>
          <p:nvPr/>
        </p:nvCxnSpPr>
        <p:spPr>
          <a:xfrm>
            <a:off x="4644008" y="4024008"/>
            <a:ext cx="0" cy="341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8DB8997-EAD4-40EF-AB43-DB761592AD2C}"/>
              </a:ext>
            </a:extLst>
          </p:cNvPr>
          <p:cNvCxnSpPr/>
          <p:nvPr/>
        </p:nvCxnSpPr>
        <p:spPr>
          <a:xfrm flipV="1">
            <a:off x="4932040" y="4024008"/>
            <a:ext cx="0" cy="298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D6835BD0-FF9D-408C-AE3B-02BF8C5D210C}"/>
              </a:ext>
            </a:extLst>
          </p:cNvPr>
          <p:cNvCxnSpPr/>
          <p:nvPr/>
        </p:nvCxnSpPr>
        <p:spPr>
          <a:xfrm flipH="1">
            <a:off x="4937614" y="5235121"/>
            <a:ext cx="575030" cy="13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67161EB8-9A77-453A-812C-7D8F48FA39B0}"/>
              </a:ext>
            </a:extLst>
          </p:cNvPr>
          <p:cNvCxnSpPr/>
          <p:nvPr/>
        </p:nvCxnSpPr>
        <p:spPr>
          <a:xfrm>
            <a:off x="4920361" y="5592893"/>
            <a:ext cx="531538" cy="232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">
            <a:extLst>
              <a:ext uri="{FF2B5EF4-FFF2-40B4-BE49-F238E27FC236}">
                <a16:creationId xmlns:a16="http://schemas.microsoft.com/office/drawing/2014/main" id="{C8F269E3-CC9F-4273-889B-79F0370B057A}"/>
              </a:ext>
            </a:extLst>
          </p:cNvPr>
          <p:cNvSpPr txBox="1"/>
          <p:nvPr/>
        </p:nvSpPr>
        <p:spPr>
          <a:xfrm>
            <a:off x="60454" y="3028060"/>
            <a:ext cx="81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/>
              <a:t>HTML</a:t>
            </a:r>
          </a:p>
          <a:p>
            <a:pPr algn="ctr"/>
            <a:r>
              <a:rPr lang="en-US" altLang="ko-KR" sz="1000" dirty="0"/>
              <a:t>Style sheet</a:t>
            </a:r>
            <a:endParaRPr lang="ko-KR" altLang="en-US" sz="1000" dirty="0"/>
          </a:p>
        </p:txBody>
      </p:sp>
      <p:sp>
        <p:nvSpPr>
          <p:cNvPr id="149" name="TextBox 2">
            <a:extLst>
              <a:ext uri="{FF2B5EF4-FFF2-40B4-BE49-F238E27FC236}">
                <a16:creationId xmlns:a16="http://schemas.microsoft.com/office/drawing/2014/main" id="{9173AAE4-3A7F-4D47-8B70-1A737AE1F69D}"/>
              </a:ext>
            </a:extLst>
          </p:cNvPr>
          <p:cNvSpPr txBox="1"/>
          <p:nvPr/>
        </p:nvSpPr>
        <p:spPr>
          <a:xfrm>
            <a:off x="211757" y="2339474"/>
            <a:ext cx="607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/>
              <a:t>UI</a:t>
            </a:r>
            <a:endParaRPr lang="ko-KR" altLang="en-US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172530" y="668708"/>
            <a:ext cx="366112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dirty="0">
                <a:ea typeface="맑은 고딕"/>
              </a:rPr>
              <a:t>시스템 </a:t>
            </a:r>
            <a:r>
              <a:rPr lang="ko-KR" altLang="en-US" sz="3000" dirty="0" err="1">
                <a:ea typeface="맑은 고딕"/>
              </a:rPr>
              <a:t>아키텍쳐</a:t>
            </a:r>
            <a:endParaRPr lang="ko-KR" sz="3000" dirty="0"/>
          </a:p>
        </p:txBody>
      </p:sp>
      <p:sp>
        <p:nvSpPr>
          <p:cNvPr id="96" name="모서리가 둥근 직사각형 58">
            <a:extLst>
              <a:ext uri="{FF2B5EF4-FFF2-40B4-BE49-F238E27FC236}">
                <a16:creationId xmlns:a16="http://schemas.microsoft.com/office/drawing/2014/main" id="{B8343DEA-DF8F-481C-A0A5-D48D2C349AD2}"/>
              </a:ext>
            </a:extLst>
          </p:cNvPr>
          <p:cNvSpPr/>
          <p:nvPr/>
        </p:nvSpPr>
        <p:spPr>
          <a:xfrm>
            <a:off x="1260836" y="2515198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javascript</a:t>
            </a:r>
            <a:endParaRPr lang="ko-KR" altLang="en-US" sz="1000" dirty="0" err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0CB668D-A267-4644-8B06-22A0BC4126F0}"/>
              </a:ext>
            </a:extLst>
          </p:cNvPr>
          <p:cNvCxnSpPr/>
          <p:nvPr/>
        </p:nvCxnSpPr>
        <p:spPr>
          <a:xfrm>
            <a:off x="6090202" y="5653984"/>
            <a:ext cx="439530" cy="3070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0" name="모서리가 둥근 직사각형 53">
            <a:extLst>
              <a:ext uri="{FF2B5EF4-FFF2-40B4-BE49-F238E27FC236}">
                <a16:creationId xmlns:a16="http://schemas.microsoft.com/office/drawing/2014/main" id="{D89E4358-E98D-4581-B7C8-365E5CE9FC06}"/>
              </a:ext>
            </a:extLst>
          </p:cNvPr>
          <p:cNvSpPr/>
          <p:nvPr/>
        </p:nvSpPr>
        <p:spPr>
          <a:xfrm>
            <a:off x="7667137" y="4013955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NaverIdLogin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59EB5-1DDF-4803-B0A5-6FF4D32C237A}"/>
              </a:ext>
            </a:extLst>
          </p:cNvPr>
          <p:cNvSpPr txBox="1"/>
          <p:nvPr/>
        </p:nvSpPr>
        <p:spPr>
          <a:xfrm>
            <a:off x="7770328" y="2513633"/>
            <a:ext cx="9541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>
                <a:ea typeface="맑은 고딕"/>
              </a:rPr>
              <a:t>라이브러리</a:t>
            </a:r>
          </a:p>
        </p:txBody>
      </p:sp>
      <p:sp>
        <p:nvSpPr>
          <p:cNvPr id="172" name="모서리가 둥근 직사각형 53">
            <a:extLst>
              <a:ext uri="{FF2B5EF4-FFF2-40B4-BE49-F238E27FC236}">
                <a16:creationId xmlns:a16="http://schemas.microsoft.com/office/drawing/2014/main" id="{79B4F72D-0160-4190-9EAD-0BB68616D9C8}"/>
              </a:ext>
            </a:extLst>
          </p:cNvPr>
          <p:cNvSpPr/>
          <p:nvPr/>
        </p:nvSpPr>
        <p:spPr>
          <a:xfrm>
            <a:off x="7667137" y="3251955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JSON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3" name="모서리가 둥근 직사각형 53">
            <a:extLst>
              <a:ext uri="{FF2B5EF4-FFF2-40B4-BE49-F238E27FC236}">
                <a16:creationId xmlns:a16="http://schemas.microsoft.com/office/drawing/2014/main" id="{BF346B53-ABDB-4E88-84FE-815EBAA9CF88}"/>
              </a:ext>
            </a:extLst>
          </p:cNvPr>
          <p:cNvSpPr/>
          <p:nvPr/>
        </p:nvSpPr>
        <p:spPr>
          <a:xfrm>
            <a:off x="7667137" y="3638477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Commons.*</a:t>
            </a:r>
          </a:p>
        </p:txBody>
      </p:sp>
      <p:sp>
        <p:nvSpPr>
          <p:cNvPr id="174" name="모서리가 둥근 직사각형 53">
            <a:extLst>
              <a:ext uri="{FF2B5EF4-FFF2-40B4-BE49-F238E27FC236}">
                <a16:creationId xmlns:a16="http://schemas.microsoft.com/office/drawing/2014/main" id="{C7D5CD56-D530-4656-98FB-DCFA5C745869}"/>
              </a:ext>
            </a:extLst>
          </p:cNvPr>
          <p:cNvSpPr/>
          <p:nvPr/>
        </p:nvSpPr>
        <p:spPr>
          <a:xfrm>
            <a:off x="7667136" y="4389433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Ojdbc8</a:t>
            </a:r>
          </a:p>
        </p:txBody>
      </p:sp>
      <p:sp>
        <p:nvSpPr>
          <p:cNvPr id="175" name="모서리가 둥근 직사각형 53">
            <a:extLst>
              <a:ext uri="{FF2B5EF4-FFF2-40B4-BE49-F238E27FC236}">
                <a16:creationId xmlns:a16="http://schemas.microsoft.com/office/drawing/2014/main" id="{28D97A53-10B0-42C5-8045-91A508C0ED62}"/>
              </a:ext>
            </a:extLst>
          </p:cNvPr>
          <p:cNvSpPr/>
          <p:nvPr/>
        </p:nvSpPr>
        <p:spPr>
          <a:xfrm>
            <a:off x="7667136" y="4764912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log4j</a:t>
            </a:r>
          </a:p>
        </p:txBody>
      </p:sp>
      <p:sp>
        <p:nvSpPr>
          <p:cNvPr id="176" name="모서리가 둥근 직사각형 53">
            <a:extLst>
              <a:ext uri="{FF2B5EF4-FFF2-40B4-BE49-F238E27FC236}">
                <a16:creationId xmlns:a16="http://schemas.microsoft.com/office/drawing/2014/main" id="{E19ED576-7143-488D-B04D-16BD9051320A}"/>
              </a:ext>
            </a:extLst>
          </p:cNvPr>
          <p:cNvSpPr/>
          <p:nvPr/>
        </p:nvSpPr>
        <p:spPr>
          <a:xfrm>
            <a:off x="7667137" y="5140390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poi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F7741-1F26-4720-9AFE-603F55640633}"/>
              </a:ext>
            </a:extLst>
          </p:cNvPr>
          <p:cNvSpPr txBox="1"/>
          <p:nvPr/>
        </p:nvSpPr>
        <p:spPr>
          <a:xfrm>
            <a:off x="4587706" y="2432584"/>
            <a:ext cx="1512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Tomcat V9.0</a:t>
            </a:r>
            <a:endParaRPr lang="ko-KR" altLang="en-US" dirty="0">
              <a:ea typeface="맑은 고딕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  <p:sp>
        <p:nvSpPr>
          <p:cNvPr id="104" name="모서리가 둥근 직사각형 58">
            <a:extLst>
              <a:ext uri="{FF2B5EF4-FFF2-40B4-BE49-F238E27FC236}">
                <a16:creationId xmlns:a16="http://schemas.microsoft.com/office/drawing/2014/main" id="{8398E793-3D8E-46B8-991C-49F0D1CFF28F}"/>
              </a:ext>
            </a:extLst>
          </p:cNvPr>
          <p:cNvSpPr/>
          <p:nvPr/>
        </p:nvSpPr>
        <p:spPr>
          <a:xfrm>
            <a:off x="1250314" y="1546654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STS</a:t>
            </a:r>
          </a:p>
        </p:txBody>
      </p:sp>
    </p:spTree>
    <p:extLst>
      <p:ext uri="{BB962C8B-B14F-4D97-AF65-F5344CB8AC3E}">
        <p14:creationId xmlns:p14="http://schemas.microsoft.com/office/powerpoint/2010/main" val="501033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`2</a:t>
              </a:r>
            </a:p>
            <a:p>
              <a:pPr algn="ctr"/>
              <a:r>
                <a:rPr lang="en-US" altLang="ko-KR" sz="240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1415773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주제선정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1702024" y="149151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8733" y="161098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1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2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3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4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2">
            <a:extLst>
              <a:ext uri="{FF2B5EF4-FFF2-40B4-BE49-F238E27FC236}">
                <a16:creationId xmlns:a16="http://schemas.microsoft.com/office/drawing/2014/main" id="{F64A3C66-CE8C-46ED-9E57-A033CE9EDB17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58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주제선정</a:t>
            </a:r>
          </a:p>
        </p:txBody>
      </p:sp>
      <p:pic>
        <p:nvPicPr>
          <p:cNvPr id="19" name="Google Shape;62;p14"/>
          <p:cNvPicPr preferRelativeResize="0"/>
          <p:nvPr/>
        </p:nvPicPr>
        <p:blipFill rotWithShape="1">
          <a:blip r:embed="rId2">
            <a:alphaModFix/>
          </a:blip>
          <a:srcRect b="33576"/>
          <a:stretch/>
        </p:blipFill>
        <p:spPr>
          <a:xfrm>
            <a:off x="539552" y="1496978"/>
            <a:ext cx="4094536" cy="25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4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9FDF39C7-DFA3-40FD-849B-057CF6D9D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3"/>
          <a:stretch/>
        </p:blipFill>
        <p:spPr>
          <a:xfrm>
            <a:off x="647837" y="4235914"/>
            <a:ext cx="4076390" cy="23814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3421" y="1496978"/>
            <a:ext cx="3561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종합 여행 사이트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구현할 기능이 한정적임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13420" y="4235914"/>
            <a:ext cx="356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통합 사이트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관련 지식 부족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주제선정</a:t>
            </a:r>
          </a:p>
        </p:txBody>
      </p:sp>
      <p:pic>
        <p:nvPicPr>
          <p:cNvPr id="22" name="내용 개체 틀 3"/>
          <p:cNvPicPr>
            <a:picLocks noChangeAspect="1"/>
          </p:cNvPicPr>
          <p:nvPr/>
        </p:nvPicPr>
        <p:blipFill rotWithShape="1">
          <a:blip r:embed="rId2"/>
          <a:srcRect b="26479"/>
          <a:stretch/>
        </p:blipFill>
        <p:spPr>
          <a:xfrm>
            <a:off x="451407" y="3896090"/>
            <a:ext cx="4090873" cy="250547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648" y="1488925"/>
            <a:ext cx="4001563" cy="202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949527" y="1653394"/>
            <a:ext cx="3910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확장 </a:t>
            </a:r>
            <a:r>
              <a:rPr lang="en-US" altLang="ko-KR" dirty="0">
                <a:latin typeface="+mn-ea"/>
              </a:rPr>
              <a:t>OTT </a:t>
            </a:r>
            <a:r>
              <a:rPr lang="ko-KR" altLang="en-US" dirty="0">
                <a:latin typeface="+mn-ea"/>
              </a:rPr>
              <a:t>사이트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구현할 기능이 한정적임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기존의 사이트들이 잘 되어있음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9526" y="4079704"/>
            <a:ext cx="403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중고거래 사이트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배운 기능들을 다양하게 사용 가능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시장성이 높음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04251" y="3821386"/>
            <a:ext cx="75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1737F"/>
                </a:solidFill>
                <a:latin typeface="+mn-ea"/>
              </a:rPr>
              <a:t>PICK!</a:t>
            </a:r>
          </a:p>
        </p:txBody>
      </p:sp>
    </p:spTree>
    <p:extLst>
      <p:ext uri="{BB962C8B-B14F-4D97-AF65-F5344CB8AC3E}">
        <p14:creationId xmlns:p14="http://schemas.microsoft.com/office/powerpoint/2010/main" val="27986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78" y="1738413"/>
            <a:ext cx="4128532" cy="3843708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5114370" y="1740958"/>
            <a:ext cx="884450" cy="364243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9778" y="173841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5114368" y="252320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378557" y="242302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78557" y="2858557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이용자수가 가장 많음</a:t>
            </a:r>
            <a:endParaRPr lang="en-US" altLang="ko-KR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5378557" y="3655157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78555" y="4089984"/>
            <a:ext cx="3420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상품의 품목 별</a:t>
            </a:r>
            <a:r>
              <a:rPr lang="en-US" altLang="ko-KR" sz="1400" dirty="0"/>
              <a:t>, </a:t>
            </a:r>
            <a:r>
              <a:rPr lang="ko-KR" altLang="en-US" sz="1400" dirty="0"/>
              <a:t>지역 별 카테고리세분화</a:t>
            </a:r>
            <a:endParaRPr lang="en-US" altLang="ko-KR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5378554" y="4948518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78556" y="5395260"/>
            <a:ext cx="3342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형식의 제한 없이 편리하고 빠르게 물건을 사고 팔 수 있다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중고나라</a:t>
            </a:r>
          </a:p>
        </p:txBody>
      </p:sp>
      <p:sp>
        <p:nvSpPr>
          <p:cNvPr id="24" name="타원 23"/>
          <p:cNvSpPr/>
          <p:nvPr/>
        </p:nvSpPr>
        <p:spPr>
          <a:xfrm>
            <a:off x="5114367" y="374586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14367" y="5031117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4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497658" y="11178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397416" y="2267989"/>
            <a:ext cx="27976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도배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욕설 등 사용자 관리 미흡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78554" y="3496768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latin typeface="+mn-ea"/>
              </a:rPr>
              <a:t>사기 발생률이 높고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신고 시스템이 비효율적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21794" y="4766834"/>
            <a:ext cx="32046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불편한 가격 검색비교</a:t>
            </a:r>
            <a:r>
              <a:rPr lang="en-US" altLang="ko-KR" sz="1400" dirty="0">
                <a:latin typeface="+mn-ea"/>
              </a:rPr>
              <a:t>, </a:t>
            </a:r>
          </a:p>
          <a:p>
            <a:r>
              <a:rPr lang="ko-KR" altLang="en-US" sz="1400" dirty="0">
                <a:latin typeface="+mn-ea"/>
              </a:rPr>
              <a:t>게시판 형식의 지나치게 단순한 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웹 사이트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편의기능 </a:t>
            </a:r>
            <a:r>
              <a:rPr lang="en-US" altLang="ko-KR" sz="1400" dirty="0">
                <a:latin typeface="+mn-ea"/>
              </a:rPr>
              <a:t>X)</a:t>
            </a:r>
          </a:p>
        </p:txBody>
      </p:sp>
      <p:pic>
        <p:nvPicPr>
          <p:cNvPr id="23" name="내용 개체 틀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2" y="1428695"/>
            <a:ext cx="1236202" cy="534304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07" y="1340768"/>
            <a:ext cx="1490924" cy="536027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중고나라</a:t>
            </a:r>
          </a:p>
        </p:txBody>
      </p:sp>
      <p:sp>
        <p:nvSpPr>
          <p:cNvPr id="39" name="타원 38"/>
          <p:cNvSpPr/>
          <p:nvPr/>
        </p:nvSpPr>
        <p:spPr>
          <a:xfrm>
            <a:off x="5114368" y="1893479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378557" y="17933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378557" y="3016247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421794" y="4320371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43" name="타원 42"/>
          <p:cNvSpPr/>
          <p:nvPr/>
        </p:nvSpPr>
        <p:spPr>
          <a:xfrm>
            <a:off x="5114367" y="310695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133229" y="4398974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D49E8-CE0C-4E40-9A86-F917D03A4F6E}"/>
              </a:ext>
            </a:extLst>
          </p:cNvPr>
          <p:cNvSpPr/>
          <p:nvPr/>
        </p:nvSpPr>
        <p:spPr>
          <a:xfrm>
            <a:off x="5114370" y="1111229"/>
            <a:ext cx="884450" cy="364243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A3A1CE-728B-4FA1-A613-82453CA6E1C8}"/>
              </a:ext>
            </a:extLst>
          </p:cNvPr>
          <p:cNvSpPr/>
          <p:nvPr/>
        </p:nvSpPr>
        <p:spPr>
          <a:xfrm>
            <a:off x="5249778" y="1108684"/>
            <a:ext cx="64633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/>
                <a:ea typeface="HY견고딕"/>
              </a:rPr>
              <a:t>단점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604352" y="1720511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832" y="17179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5439" y="2637078"/>
            <a:ext cx="2449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어플</a:t>
            </a:r>
            <a:r>
              <a:rPr lang="ko-KR" altLang="en-US" sz="1400" dirty="0"/>
              <a:t> 중 가장 많은 사용자 수</a:t>
            </a:r>
            <a:endParaRPr lang="en-US" altLang="ko-KR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926157" y="3615992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동네 직거래 위주 서비스로 안정성 확보</a:t>
            </a:r>
            <a:endParaRPr lang="en-US" altLang="ko-KR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923383" y="4788558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활성화 되어있는 지역게시판과 채팅기능</a:t>
            </a:r>
            <a:endParaRPr lang="en-US" altLang="ko-KR" sz="1400" dirty="0"/>
          </a:p>
        </p:txBody>
      </p:sp>
      <p:pic>
        <p:nvPicPr>
          <p:cNvPr id="25" name="Picture 2" descr="중고거래 앱 사용자 수...당근마켓, 번개장터, 중고나라 순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60" y="834694"/>
            <a:ext cx="33783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60" y="2638369"/>
            <a:ext cx="2275331" cy="381551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71073" y="5909780"/>
            <a:ext cx="2504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세분화 </a:t>
            </a:r>
            <a:r>
              <a:rPr lang="ko-KR" altLang="en-US" sz="1400"/>
              <a:t>된 카테고리와 편의성</a:t>
            </a:r>
            <a:endParaRPr lang="en-US" altLang="ko-KR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당근마켓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66CD44-37CD-4ECB-969A-726D44B2C110}"/>
              </a:ext>
            </a:extLst>
          </p:cNvPr>
          <p:cNvSpPr/>
          <p:nvPr/>
        </p:nvSpPr>
        <p:spPr>
          <a:xfrm>
            <a:off x="925613" y="2286906"/>
            <a:ext cx="877485" cy="409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633C69-DAD0-43FA-B3E6-A25768DB1846}"/>
              </a:ext>
            </a:extLst>
          </p:cNvPr>
          <p:cNvSpPr/>
          <p:nvPr/>
        </p:nvSpPr>
        <p:spPr>
          <a:xfrm>
            <a:off x="925613" y="3255142"/>
            <a:ext cx="1231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200EC5-BAA9-4541-B167-166656E8574D}"/>
              </a:ext>
            </a:extLst>
          </p:cNvPr>
          <p:cNvSpPr/>
          <p:nvPr/>
        </p:nvSpPr>
        <p:spPr>
          <a:xfrm>
            <a:off x="925613" y="4448806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58E266-F5BA-4B2B-9BDC-2237E93181DF}"/>
              </a:ext>
            </a:extLst>
          </p:cNvPr>
          <p:cNvSpPr/>
          <p:nvPr/>
        </p:nvSpPr>
        <p:spPr>
          <a:xfrm>
            <a:off x="925613" y="5548919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AFEB67-6131-43CB-A902-F8C1E35CFF92}"/>
              </a:ext>
            </a:extLst>
          </p:cNvPr>
          <p:cNvSpPr/>
          <p:nvPr/>
        </p:nvSpPr>
        <p:spPr>
          <a:xfrm>
            <a:off x="589321" y="2379924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4258D2-0115-4B2B-977F-EB928D7A39E8}"/>
              </a:ext>
            </a:extLst>
          </p:cNvPr>
          <p:cNvSpPr/>
          <p:nvPr/>
        </p:nvSpPr>
        <p:spPr>
          <a:xfrm>
            <a:off x="589321" y="335946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FC1996-FF04-40F4-8792-D245CDEA5E68}"/>
              </a:ext>
            </a:extLst>
          </p:cNvPr>
          <p:cNvSpPr/>
          <p:nvPr/>
        </p:nvSpPr>
        <p:spPr>
          <a:xfrm>
            <a:off x="589943" y="454790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5D698CF-CB10-44D3-BE32-6764BD386D71}"/>
              </a:ext>
            </a:extLst>
          </p:cNvPr>
          <p:cNvSpPr/>
          <p:nvPr/>
        </p:nvSpPr>
        <p:spPr>
          <a:xfrm>
            <a:off x="585503" y="561855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0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705240" y="1581566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6720" y="156984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26501" y="2410687"/>
            <a:ext cx="3666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게시글의</a:t>
            </a:r>
            <a:r>
              <a:rPr lang="ko-KR" altLang="en-US" sz="1400" dirty="0">
                <a:latin typeface="+mn-ea"/>
              </a:rPr>
              <a:t> 수가 많으나 </a:t>
            </a:r>
            <a:r>
              <a:rPr lang="ko-KR" altLang="en-US" sz="1400" dirty="0" err="1">
                <a:latin typeface="+mn-ea"/>
              </a:rPr>
              <a:t>필터링이</a:t>
            </a:r>
            <a:r>
              <a:rPr lang="ko-KR" altLang="en-US" sz="1400" dirty="0">
                <a:latin typeface="+mn-ea"/>
              </a:rPr>
              <a:t> 불가능함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26501" y="3204433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상품 검증시스템 부재</a:t>
            </a:r>
            <a:endParaRPr lang="en-US" altLang="ko-KR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1026501" y="4101173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상품 검색 시 불편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가격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상품명 검색 </a:t>
            </a:r>
            <a:r>
              <a:rPr lang="en-US" altLang="ko-KR" sz="1400" dirty="0">
                <a:latin typeface="+mn-ea"/>
              </a:rPr>
              <a:t>X)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26501" y="4961449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상품 검색 시 불편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가격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상품명 검색 </a:t>
            </a:r>
            <a:r>
              <a:rPr lang="en-US" altLang="ko-KR" sz="1400" dirty="0">
                <a:latin typeface="+mn-ea"/>
              </a:rPr>
              <a:t>X)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026501" y="5839059"/>
            <a:ext cx="4060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신고처리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 악성유저 처리 미흡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244" y="1096549"/>
            <a:ext cx="2961824" cy="526809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당근마켓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026501" y="2008390"/>
            <a:ext cx="877485" cy="409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00" y="2831583"/>
            <a:ext cx="1259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026501" y="3720166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26501" y="4584352"/>
            <a:ext cx="1164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026501" y="5417366"/>
            <a:ext cx="905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5th</a:t>
            </a:r>
          </a:p>
        </p:txBody>
      </p:sp>
      <p:sp>
        <p:nvSpPr>
          <p:cNvPr id="59" name="타원 58"/>
          <p:cNvSpPr/>
          <p:nvPr/>
        </p:nvSpPr>
        <p:spPr>
          <a:xfrm>
            <a:off x="690209" y="210140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90209" y="2935909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690831" y="381926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95572" y="4653991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89332" y="553734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01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5990134" y="1129590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81614" y="11178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pic>
        <p:nvPicPr>
          <p:cNvPr id="23" name="내용 개체 틀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5" y="2122187"/>
            <a:ext cx="4885531" cy="3935757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5738106" y="175872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5738106" y="2156163"/>
            <a:ext cx="4275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100% </a:t>
            </a:r>
            <a:r>
              <a:rPr lang="ko-KR" altLang="en-US" sz="1400" dirty="0">
                <a:latin typeface="+mn-ea"/>
              </a:rPr>
              <a:t>안전거래 시스템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738106" y="27150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5746666" y="3093013"/>
            <a:ext cx="2776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컨시어지</a:t>
            </a:r>
            <a:r>
              <a:rPr lang="ko-KR" altLang="en-US" sz="1400" dirty="0">
                <a:latin typeface="+mn-ea"/>
              </a:rPr>
              <a:t> 시스템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물건 검수 시스템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플랫폼의 신뢰도 확보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746667" y="378398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748896" y="4184092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검색 시 브랜드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상태 태그 적용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738106" y="5026747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깔끔한  </a:t>
            </a:r>
            <a:r>
              <a:rPr lang="en-US" altLang="ko-KR" sz="1400" dirty="0">
                <a:latin typeface="+mn-ea"/>
              </a:rPr>
              <a:t>UI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5738106" y="466931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5751299" y="5971829"/>
            <a:ext cx="3323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사진 확대기능으로 세부사항 파악 가능</a:t>
            </a:r>
            <a:endParaRPr lang="en-US" altLang="ko-KR" sz="1400" dirty="0"/>
          </a:p>
        </p:txBody>
      </p:sp>
      <p:sp>
        <p:nvSpPr>
          <p:cNvPr id="92" name="직사각형 91"/>
          <p:cNvSpPr/>
          <p:nvPr/>
        </p:nvSpPr>
        <p:spPr>
          <a:xfrm>
            <a:off x="5746667" y="5574868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5th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7619" y="1939189"/>
            <a:ext cx="4796850" cy="1821604"/>
          </a:xfrm>
          <a:prstGeom prst="rect">
            <a:avLst/>
          </a:prstGeom>
          <a:noFill/>
          <a:ln w="73025">
            <a:solidFill>
              <a:srgbClr val="F9C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셀잇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476268" y="185478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473919" y="2849991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482480" y="3875427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476266" y="477489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473919" y="5675160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8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240" y="3789040"/>
            <a:ext cx="169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1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6240" y="4509120"/>
            <a:ext cx="1610209" cy="10387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주제선정 이유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1. 사이트 개요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2. 기획 의도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3. 기대 효과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" y="2143116"/>
            <a:ext cx="2041514" cy="143601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267744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21940" y="3117675"/>
            <a:ext cx="138525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2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/>
                <a:ea typeface="10X10 Bold"/>
              </a:rPr>
              <a:t>벤치마킹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1471" y="4941749"/>
            <a:ext cx="2118490" cy="14143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87843" y="3789040"/>
            <a:ext cx="154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3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프로젝트 계획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7023" y="2167301"/>
            <a:ext cx="2114016" cy="140934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806500" y="2164813"/>
            <a:ext cx="0" cy="2759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66540" y="3157518"/>
            <a:ext cx="186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4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사이트 구성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9142" y="4941749"/>
            <a:ext cx="2046046" cy="1414318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4484673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98147" y="3803849"/>
            <a:ext cx="178417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사이트 장단점 분석 </a:t>
            </a:r>
            <a:endParaRPr 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장점을 추려 기능 보안 </a:t>
            </a: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80311" y="3803849"/>
            <a:ext cx="17841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메뉴 구성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사이트맵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76055" y="4509120"/>
            <a:ext cx="17841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업무 분담 및 </a:t>
            </a:r>
            <a:r>
              <a:rPr lang="ko-KR" altLang="en-US" sz="1000" dirty="0">
                <a:latin typeface="맑은 고딕"/>
                <a:ea typeface="맑은 고딕"/>
              </a:rPr>
              <a:t>WBS</a:t>
            </a:r>
            <a:b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</a:b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6170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4801851" y="1129590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37259" y="11086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33198" y="2160651"/>
            <a:ext cx="3876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판매글</a:t>
            </a:r>
            <a:r>
              <a:rPr lang="ko-KR" altLang="en-US" sz="1400" dirty="0">
                <a:latin typeface="+mn-ea"/>
              </a:rPr>
              <a:t> 작성이 불편함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필수 항목들이 많고 </a:t>
            </a:r>
            <a:r>
              <a:rPr lang="ko-KR" altLang="en-US" sz="1400" dirty="0" err="1">
                <a:latin typeface="+mn-ea"/>
              </a:rPr>
              <a:t>판매글</a:t>
            </a:r>
            <a:r>
              <a:rPr lang="ko-KR" altLang="en-US" sz="1400" dirty="0">
                <a:latin typeface="+mn-ea"/>
              </a:rPr>
              <a:t> 형식이 존재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133198" y="3156384"/>
            <a:ext cx="33951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거래를 안전하게 할 수 있지만 </a:t>
            </a:r>
            <a:endParaRPr lang="en-US" altLang="ko-KR" sz="1400" dirty="0"/>
          </a:p>
          <a:p>
            <a:r>
              <a:rPr lang="ko-KR" altLang="en-US" sz="1400" dirty="0"/>
              <a:t>시간이 오래 걸림</a:t>
            </a:r>
            <a:endParaRPr lang="en-US" altLang="ko-KR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133198" y="4157989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컨시어지를</a:t>
            </a:r>
            <a:r>
              <a:rPr lang="ko-KR" altLang="en-US" sz="1400" dirty="0"/>
              <a:t> 이용할 경우 거래비용 상승</a:t>
            </a:r>
            <a:endParaRPr lang="en-US" altLang="ko-KR" sz="1400" dirty="0"/>
          </a:p>
        </p:txBody>
      </p:sp>
      <p:sp>
        <p:nvSpPr>
          <p:cNvPr id="58" name="직사각형 57"/>
          <p:cNvSpPr/>
          <p:nvPr/>
        </p:nvSpPr>
        <p:spPr>
          <a:xfrm>
            <a:off x="5124637" y="5073234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허위매물이 많다</a:t>
            </a:r>
            <a:endParaRPr lang="en-US" altLang="ko-KR" sz="1400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76" y="1340767"/>
            <a:ext cx="3261685" cy="502677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셀잇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24637" y="175872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124637" y="2766484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133198" y="3781794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124637" y="466931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50" name="타원 49"/>
          <p:cNvSpPr/>
          <p:nvPr/>
        </p:nvSpPr>
        <p:spPr>
          <a:xfrm>
            <a:off x="4862799" y="185478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862798" y="2865643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862798" y="389419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4862797" y="477489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1" y="1659347"/>
            <a:ext cx="9144000" cy="849021"/>
            <a:chOff x="0" y="1484786"/>
            <a:chExt cx="9144000" cy="1299522"/>
          </a:xfrm>
          <a:noFill/>
        </p:grpSpPr>
        <p:sp>
          <p:nvSpPr>
            <p:cNvPr id="3" name="직사각형 2"/>
            <p:cNvSpPr/>
            <p:nvPr/>
          </p:nvSpPr>
          <p:spPr>
            <a:xfrm>
              <a:off x="0" y="1484786"/>
              <a:ext cx="9144000" cy="12123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6518" y="1700809"/>
              <a:ext cx="7830963" cy="10834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F3899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중고장터 벤치마킹 총평</a:t>
              </a:r>
            </a:p>
          </p:txBody>
        </p:sp>
      </p:grpSp>
      <p:sp>
        <p:nvSpPr>
          <p:cNvPr id="11" name="직사각형 2"/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2014" y="3227076"/>
            <a:ext cx="8484256" cy="2413869"/>
          </a:xfrm>
          <a:prstGeom prst="rect">
            <a:avLst/>
          </a:prstGeom>
          <a:noFill/>
          <a:ln w="73025">
            <a:solidFill>
              <a:srgbClr val="CD15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6686" y="3407768"/>
            <a:ext cx="692544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인증과 판매 글쓰기 형식을 간소화 할 수록 이용자가 많아짐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검색기능을 효율적으로 갖춘 플랫폼이 없음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상품 품질과 안정성을 신뢰할 수 없음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+mn-ea"/>
              </a:rPr>
              <a:t>비매너사용자</a:t>
            </a:r>
            <a:r>
              <a:rPr lang="ko-KR" altLang="en-US" dirty="0">
                <a:latin typeface="+mn-ea"/>
              </a:rPr>
              <a:t> 신고와 거래사고의 피드백이 느림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06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`3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19145" y="2873468"/>
              <a:ext cx="2140330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프로젝트 계획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id="{5B32AA7D-1DC7-497A-AADD-4445CAB0F85B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33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97729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586596" y="658746"/>
            <a:ext cx="3753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dirty="0">
                <a:ea typeface="맑은 고딕"/>
              </a:rPr>
              <a:t>제작 일정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86596" y="1673519"/>
          <a:ext cx="7955813" cy="42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09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주제선정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벤치마킹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메뉴구성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설계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디자인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기능구현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테스트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수정 및 피드백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발표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623919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른쪽 화살표 7"/>
          <p:cNvSpPr/>
          <p:nvPr/>
        </p:nvSpPr>
        <p:spPr>
          <a:xfrm>
            <a:off x="1850367" y="2149987"/>
            <a:ext cx="1108493" cy="333375"/>
          </a:xfrm>
          <a:prstGeom prst="rightArrow">
            <a:avLst/>
          </a:prstGeom>
          <a:solidFill>
            <a:srgbClr val="776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850367" y="2556347"/>
            <a:ext cx="1108493" cy="333375"/>
          </a:xfrm>
          <a:prstGeom prst="rightArrow">
            <a:avLst/>
          </a:prstGeom>
          <a:solidFill>
            <a:srgbClr val="776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848886" y="2977434"/>
            <a:ext cx="2217726" cy="333375"/>
          </a:xfrm>
          <a:prstGeom prst="rightArrow">
            <a:avLst/>
          </a:prstGeom>
          <a:solidFill>
            <a:srgbClr val="776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2958859" y="3405011"/>
            <a:ext cx="1107752" cy="333375"/>
          </a:xfrm>
          <a:prstGeom prst="rightArrow">
            <a:avLst/>
          </a:prstGeom>
          <a:solidFill>
            <a:srgbClr val="776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2948076" y="3817956"/>
            <a:ext cx="2398141" cy="333375"/>
          </a:xfrm>
          <a:prstGeom prst="rightArrow">
            <a:avLst/>
          </a:prstGeom>
          <a:solidFill>
            <a:srgbClr val="776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4641011" y="4241568"/>
            <a:ext cx="2751826" cy="333375"/>
          </a:xfrm>
          <a:prstGeom prst="rightArrow">
            <a:avLst/>
          </a:prstGeom>
          <a:solidFill>
            <a:srgbClr val="776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6573328" y="4663139"/>
            <a:ext cx="829497" cy="333375"/>
          </a:xfrm>
          <a:prstGeom prst="rightArrow">
            <a:avLst/>
          </a:prstGeom>
          <a:solidFill>
            <a:srgbClr val="776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6573328" y="5079948"/>
            <a:ext cx="1958195" cy="333375"/>
          </a:xfrm>
          <a:prstGeom prst="rightArrow">
            <a:avLst/>
          </a:prstGeom>
          <a:solidFill>
            <a:srgbClr val="776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7634377" y="5508811"/>
            <a:ext cx="897146" cy="333375"/>
          </a:xfrm>
          <a:prstGeom prst="rightArrow">
            <a:avLst/>
          </a:prstGeom>
          <a:solidFill>
            <a:srgbClr val="776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8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7"/>
          <a:stretch/>
        </p:blipFill>
        <p:spPr>
          <a:xfrm>
            <a:off x="571" y="429"/>
            <a:ext cx="9142858" cy="7044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맑은 고딕"/>
                <a:ea typeface="맑은 고딕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45516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172530" y="668708"/>
            <a:ext cx="366112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dirty="0" err="1">
                <a:ea typeface="맑은 고딕"/>
              </a:rPr>
              <a:t>주차별</a:t>
            </a:r>
            <a:r>
              <a:rPr lang="ko-KR" altLang="en-US" sz="3000" dirty="0">
                <a:ea typeface="맑은 고딕"/>
              </a:rPr>
              <a:t> 진행일정</a:t>
            </a:r>
            <a:endParaRPr lang="ko-KR" sz="3000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88908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  <p:pic>
        <p:nvPicPr>
          <p:cNvPr id="2" name="그림 2" descr="건물이(가) 표시된 사진&#10;&#10;자동 생성된 설명">
            <a:extLst>
              <a:ext uri="{FF2B5EF4-FFF2-40B4-BE49-F238E27FC236}">
                <a16:creationId xmlns:a16="http://schemas.microsoft.com/office/drawing/2014/main" id="{8786A0AF-0A20-4115-A3F5-FA4547992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544" y="1368560"/>
            <a:ext cx="7003089" cy="470292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067A1D1-2FEA-4526-A719-D2D0AAD0C150}"/>
              </a:ext>
            </a:extLst>
          </p:cNvPr>
          <p:cNvSpPr/>
          <p:nvPr/>
        </p:nvSpPr>
        <p:spPr>
          <a:xfrm>
            <a:off x="2496075" y="1906199"/>
            <a:ext cx="1811546" cy="258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FA2A8A6-6299-4BDB-8CDC-2ED846333869}"/>
              </a:ext>
            </a:extLst>
          </p:cNvPr>
          <p:cNvSpPr/>
          <p:nvPr/>
        </p:nvSpPr>
        <p:spPr>
          <a:xfrm>
            <a:off x="4370163" y="3297208"/>
            <a:ext cx="1811546" cy="25879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DE0CFDB-8F26-458F-9170-1E4C0F8C16C7}"/>
              </a:ext>
            </a:extLst>
          </p:cNvPr>
          <p:cNvSpPr/>
          <p:nvPr/>
        </p:nvSpPr>
        <p:spPr>
          <a:xfrm>
            <a:off x="5120661" y="2477699"/>
            <a:ext cx="1069676" cy="43132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49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7"/>
          <a:stretch/>
        </p:blipFill>
        <p:spPr>
          <a:xfrm>
            <a:off x="571" y="429"/>
            <a:ext cx="9142858" cy="7044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맑은 고딕"/>
                <a:ea typeface="맑은 고딕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45516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172530" y="668708"/>
            <a:ext cx="366112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dirty="0" err="1">
                <a:ea typeface="맑은 고딕"/>
              </a:rPr>
              <a:t>주차별</a:t>
            </a:r>
            <a:r>
              <a:rPr lang="ko-KR" altLang="en-US" sz="3000" dirty="0">
                <a:ea typeface="맑은 고딕"/>
              </a:rPr>
              <a:t> 진행일정</a:t>
            </a:r>
            <a:endParaRPr lang="ko-KR" sz="3000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88908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  <p:pic>
        <p:nvPicPr>
          <p:cNvPr id="2" name="그림 2" descr="화면, 건물, 캐비닛, 음식이(가) 표시된 사진&#10;&#10;자동 생성된 설명">
            <a:extLst>
              <a:ext uri="{FF2B5EF4-FFF2-40B4-BE49-F238E27FC236}">
                <a16:creationId xmlns:a16="http://schemas.microsoft.com/office/drawing/2014/main" id="{1BB60CB2-1D43-4539-8CEE-952CCE791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474" y="1324535"/>
            <a:ext cx="6910299" cy="4816278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0CA513A-B838-4189-862B-DEAAAD427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68" y="1320987"/>
            <a:ext cx="1435605" cy="482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92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7"/>
          <a:stretch/>
        </p:blipFill>
        <p:spPr>
          <a:xfrm>
            <a:off x="571" y="429"/>
            <a:ext cx="9142858" cy="7044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맑은 고딕"/>
                <a:ea typeface="맑은 고딕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45516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172530" y="668708"/>
            <a:ext cx="366112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>
                <a:ea typeface="맑은 고딕"/>
              </a:rPr>
              <a:t>WBS</a:t>
            </a:r>
            <a:endParaRPr lang="ko-KR" altLang="en-US" sz="3000" dirty="0">
              <a:ea typeface="맑은 고딕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88908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8012B6EF-858E-42F4-BF20-C15129E24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8" y="1782461"/>
            <a:ext cx="8049081" cy="37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19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78" y="3061569"/>
            <a:ext cx="1926040" cy="19260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53" y="1279800"/>
            <a:ext cx="1806322" cy="180632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75" y="3086122"/>
            <a:ext cx="1911676" cy="19116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6" y="1256759"/>
            <a:ext cx="1912388" cy="19123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958" y="614521"/>
            <a:ext cx="4542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업무분담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47864" y="3024315"/>
            <a:ext cx="1712247" cy="1923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ea typeface="맑은 고딕"/>
              </a:rPr>
              <a:t>DB</a:t>
            </a:r>
            <a:r>
              <a:rPr lang="ko-KR" altLang="en-US" sz="1200" dirty="0">
                <a:ea typeface="맑은 고딕"/>
              </a:rPr>
              <a:t>설계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메뉴구성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기능구현</a:t>
            </a:r>
            <a:endParaRPr lang="en-US" altLang="ko-KR" sz="1200" dirty="0">
              <a:ea typeface="맑은 고딕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ea typeface="맑은 고딕"/>
              </a:rPr>
              <a:t>ID/PW</a:t>
            </a:r>
            <a:r>
              <a:rPr lang="ko-KR" altLang="en-US" sz="1200" dirty="0">
                <a:ea typeface="맑은 고딕"/>
              </a:rPr>
              <a:t>찾기</a:t>
            </a:r>
            <a:endParaRPr lang="en-US" altLang="ko-KR" sz="1200" dirty="0">
              <a:ea typeface="맑은 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맑은 고딕"/>
              </a:rPr>
              <a:t>통합 검색 구현</a:t>
            </a:r>
            <a:endParaRPr lang="en-US" altLang="ko-KR" sz="1200" dirty="0">
              <a:ea typeface="맑은 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맑은 고딕"/>
              </a:rPr>
              <a:t>거래 기능</a:t>
            </a:r>
            <a:endParaRPr lang="en-US" altLang="ko-KR" sz="1200" dirty="0">
              <a:ea typeface="맑은 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맑은 고딕"/>
              </a:rPr>
              <a:t>게시판</a:t>
            </a:r>
            <a:endParaRPr lang="en-US" altLang="ko-KR" sz="1200" dirty="0">
              <a:ea typeface="맑은 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맑은 고딕"/>
              </a:rPr>
              <a:t>결제</a:t>
            </a:r>
            <a:r>
              <a:rPr lang="en-US" altLang="ko-KR" sz="1200" dirty="0">
                <a:ea typeface="맑은 고딕"/>
              </a:rPr>
              <a:t>(API)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ea typeface="맑은 고딕"/>
              </a:rPr>
              <a:t>카카오톡</a:t>
            </a:r>
            <a:r>
              <a:rPr lang="ko-KR" altLang="en-US" sz="1200" dirty="0">
                <a:ea typeface="맑은 고딕"/>
              </a:rPr>
              <a:t> </a:t>
            </a:r>
            <a:r>
              <a:rPr lang="ko-KR" altLang="en-US" sz="1200" dirty="0" err="1">
                <a:ea typeface="맑은 고딕"/>
              </a:rPr>
              <a:t>챗봇</a:t>
            </a:r>
            <a:r>
              <a:rPr lang="en-US" altLang="ko-KR" sz="1200" dirty="0">
                <a:ea typeface="맑은 고딕"/>
              </a:rPr>
              <a:t>(API)</a:t>
            </a:r>
          </a:p>
          <a:p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182088" y="2967371"/>
            <a:ext cx="1562525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/>
              <a:t>FBS</a:t>
            </a:r>
          </a:p>
          <a:p>
            <a:r>
              <a:rPr lang="en-US" altLang="ko-KR" sz="1200" dirty="0"/>
              <a:t>WBS</a:t>
            </a:r>
          </a:p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주소찾기</a:t>
            </a:r>
            <a:r>
              <a:rPr lang="en-US" altLang="ko-KR" sz="1200" dirty="0"/>
              <a:t>(API)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로그인</a:t>
            </a:r>
            <a:r>
              <a:rPr lang="en-US" altLang="ko-KR" sz="1200" dirty="0"/>
              <a:t>(API)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맑은 고딕"/>
              </a:rPr>
              <a:t>판매전용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9291" y="4976940"/>
            <a:ext cx="1189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 err="1"/>
              <a:t>메인디자인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  <a:p>
            <a:r>
              <a:rPr lang="en-US" altLang="ko-KR" sz="1200" dirty="0"/>
              <a:t>PPT</a:t>
            </a:r>
            <a:r>
              <a:rPr lang="ko-KR" altLang="en-US" sz="1200" dirty="0"/>
              <a:t>제작</a:t>
            </a:r>
            <a:endParaRPr lang="en-US" altLang="ko-KR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715992" y="3053735"/>
            <a:ext cx="1600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use_case</a:t>
            </a:r>
            <a:endParaRPr lang="en-US" altLang="ko-KR" sz="1200" dirty="0"/>
          </a:p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관리자 기능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err="1"/>
              <a:t>트렌드</a:t>
            </a:r>
            <a:r>
              <a:rPr lang="ko-KR" altLang="en-US" sz="1200" dirty="0"/>
              <a:t> 차트</a:t>
            </a:r>
            <a:r>
              <a:rPr lang="en-US" altLang="ko-KR" sz="1200" dirty="0"/>
              <a:t>(API)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37545" y="4976940"/>
            <a:ext cx="1189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서브디자인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지도</a:t>
            </a:r>
            <a:r>
              <a:rPr lang="en-US" altLang="ko-KR" sz="1200" dirty="0"/>
              <a:t>(API)</a:t>
            </a:r>
          </a:p>
          <a:p>
            <a:r>
              <a:rPr lang="en-US" altLang="ko-KR" sz="1200" dirty="0"/>
              <a:t>PPT</a:t>
            </a:r>
            <a:r>
              <a:rPr lang="ko-KR" altLang="en-US" sz="1200" dirty="0"/>
              <a:t>제작</a:t>
            </a:r>
            <a:endParaRPr lang="en-US" altLang="ko-KR" sz="12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10" y="1298527"/>
            <a:ext cx="1742336" cy="1742336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15293" y="1366737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66345" y="6510501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41809">
            <a:off x="7295391" y="4890535"/>
            <a:ext cx="1814689" cy="2722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99310" y="2086203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황재현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83207" y="3896261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임서영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09172" y="2000418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BBC1CD"/>
                </a:solidFill>
              </a:rPr>
              <a:t>조건희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9291" y="3848133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BBC1CD"/>
                </a:solidFill>
              </a:rPr>
              <a:t>김소연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83488" y="2012398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이의철</a:t>
            </a:r>
          </a:p>
        </p:txBody>
      </p:sp>
    </p:spTree>
    <p:extLst>
      <p:ext uri="{BB962C8B-B14F-4D97-AF65-F5344CB8AC3E}">
        <p14:creationId xmlns:p14="http://schemas.microsoft.com/office/powerpoint/2010/main" val="3342555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`4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473034" y="2873468"/>
              <a:ext cx="1832554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사이트 구성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id="{5B32AA7D-1DC7-497A-AADD-4445CAB0F85B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4" name="그림 4" descr="앉아있는, 음식, 그리기, 표지판이(가) 표시된 사진&#10;&#10;자동 생성된 설명">
            <a:extLst>
              <a:ext uri="{FF2B5EF4-FFF2-40B4-BE49-F238E27FC236}">
                <a16:creationId xmlns:a16="http://schemas.microsoft.com/office/drawing/2014/main" id="{09453645-76DA-41BD-A82A-1AFC26F0B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1"/>
            <a:ext cx="9040483" cy="4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159;p16">
            <a:extLst>
              <a:ext uri="{FF2B5EF4-FFF2-40B4-BE49-F238E27FC236}">
                <a16:creationId xmlns:a16="http://schemas.microsoft.com/office/drawing/2014/main" id="{4738226B-3346-42C5-A243-6763702FA9E0}"/>
              </a:ext>
            </a:extLst>
          </p:cNvPr>
          <p:cNvCxnSpPr>
            <a:cxnSpLocks/>
          </p:cNvCxnSpPr>
          <p:nvPr/>
        </p:nvCxnSpPr>
        <p:spPr>
          <a:xfrm>
            <a:off x="1767358" y="4356901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" name="Google Shape;205;p16">
            <a:extLst>
              <a:ext uri="{FF2B5EF4-FFF2-40B4-BE49-F238E27FC236}">
                <a16:creationId xmlns:a16="http://schemas.microsoft.com/office/drawing/2014/main" id="{C5962592-91E3-4E06-9830-ABE1D125ABD1}"/>
              </a:ext>
            </a:extLst>
          </p:cNvPr>
          <p:cNvCxnSpPr>
            <a:cxnSpLocks/>
          </p:cNvCxnSpPr>
          <p:nvPr/>
        </p:nvCxnSpPr>
        <p:spPr>
          <a:xfrm>
            <a:off x="4786499" y="3803377"/>
            <a:ext cx="19823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p16"/>
          <p:cNvCxnSpPr/>
          <p:nvPr/>
        </p:nvCxnSpPr>
        <p:spPr>
          <a:xfrm flipH="1">
            <a:off x="1712035" y="3215680"/>
            <a:ext cx="20580" cy="206161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16"/>
          <p:cNvCxnSpPr/>
          <p:nvPr/>
        </p:nvCxnSpPr>
        <p:spPr>
          <a:xfrm>
            <a:off x="327910" y="3212100"/>
            <a:ext cx="8124198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16"/>
          <p:cNvCxnSpPr/>
          <p:nvPr/>
        </p:nvCxnSpPr>
        <p:spPr>
          <a:xfrm>
            <a:off x="267393" y="3853271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6"/>
          <p:cNvCxnSpPr/>
          <p:nvPr/>
        </p:nvCxnSpPr>
        <p:spPr>
          <a:xfrm>
            <a:off x="4735959" y="3162856"/>
            <a:ext cx="6961" cy="1171081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16"/>
          <p:cNvSpPr/>
          <p:nvPr/>
        </p:nvSpPr>
        <p:spPr>
          <a:xfrm>
            <a:off x="6613662" y="4119912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6613662" y="4622503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6613662" y="5180178"/>
            <a:ext cx="980563" cy="31295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5000428" y="4119808"/>
            <a:ext cx="1035647" cy="312958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6"/>
          <p:cNvCxnSpPr/>
          <p:nvPr/>
        </p:nvCxnSpPr>
        <p:spPr>
          <a:xfrm>
            <a:off x="276532" y="3211222"/>
            <a:ext cx="9180" cy="641458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" name="Google Shape;153;p16"/>
          <p:cNvCxnSpPr>
            <a:cxnSpLocks/>
          </p:cNvCxnSpPr>
          <p:nvPr/>
        </p:nvCxnSpPr>
        <p:spPr>
          <a:xfrm flipH="1">
            <a:off x="3211765" y="3163480"/>
            <a:ext cx="2219" cy="2254406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p16"/>
          <p:cNvSpPr/>
          <p:nvPr/>
        </p:nvSpPr>
        <p:spPr>
          <a:xfrm>
            <a:off x="430955" y="3642322"/>
            <a:ext cx="927600" cy="3405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989603" y="3645483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416431" y="3615032"/>
            <a:ext cx="1072370" cy="34968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16"/>
          <p:cNvCxnSpPr/>
          <p:nvPr/>
        </p:nvCxnSpPr>
        <p:spPr>
          <a:xfrm>
            <a:off x="1758178" y="3842781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" name="Google Shape;160;p16"/>
          <p:cNvCxnSpPr/>
          <p:nvPr/>
        </p:nvCxnSpPr>
        <p:spPr>
          <a:xfrm flipV="1">
            <a:off x="3198119" y="3794436"/>
            <a:ext cx="225774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16"/>
          <p:cNvSpPr/>
          <p:nvPr/>
        </p:nvSpPr>
        <p:spPr>
          <a:xfrm>
            <a:off x="216592" y="3808451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1661473" y="3797961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393007" y="3708160"/>
            <a:ext cx="1003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 등록</a:t>
            </a:r>
            <a:endParaRPr sz="12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2021817" y="3711345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상품등록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3379720" y="3682261"/>
            <a:ext cx="1129500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회원정보조회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1995278" y="4155799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1667148" y="4308277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1999950" y="4221661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상품목록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1990228" y="4649129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1662098" y="4801607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1994900" y="4714991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강제삭제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1990228" y="5117133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1662098" y="5269611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1994900" y="5182995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등록거부</a:t>
            </a:r>
            <a:endParaRPr sz="12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3416431" y="4180432"/>
            <a:ext cx="1072370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16"/>
          <p:cNvCxnSpPr/>
          <p:nvPr/>
        </p:nvCxnSpPr>
        <p:spPr>
          <a:xfrm>
            <a:off x="3161396" y="4350656"/>
            <a:ext cx="253316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6"/>
          <p:cNvSpPr/>
          <p:nvPr/>
        </p:nvSpPr>
        <p:spPr>
          <a:xfrm>
            <a:off x="3161396" y="4305836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3544972" y="4247663"/>
            <a:ext cx="844898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회원검색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3416431" y="4691607"/>
            <a:ext cx="1072370" cy="312958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16"/>
          <p:cNvCxnSpPr/>
          <p:nvPr/>
        </p:nvCxnSpPr>
        <p:spPr>
          <a:xfrm flipV="1">
            <a:off x="3216480" y="4861831"/>
            <a:ext cx="189051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16"/>
          <p:cNvSpPr/>
          <p:nvPr/>
        </p:nvSpPr>
        <p:spPr>
          <a:xfrm>
            <a:off x="3161396" y="4817011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416442" y="4731295"/>
            <a:ext cx="1101958" cy="19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회원등급관리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3416431" y="5193602"/>
            <a:ext cx="1072370" cy="312958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16"/>
          <p:cNvCxnSpPr/>
          <p:nvPr/>
        </p:nvCxnSpPr>
        <p:spPr>
          <a:xfrm>
            <a:off x="3234842" y="5373007"/>
            <a:ext cx="189051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16"/>
          <p:cNvSpPr/>
          <p:nvPr/>
        </p:nvSpPr>
        <p:spPr>
          <a:xfrm>
            <a:off x="3161396" y="5328186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462345" y="5233291"/>
            <a:ext cx="1019332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신고관리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4999249" y="3610254"/>
            <a:ext cx="1044827" cy="312959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4959704" y="3649942"/>
            <a:ext cx="1118274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결제양식설정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p16"/>
          <p:cNvCxnSpPr/>
          <p:nvPr/>
        </p:nvCxnSpPr>
        <p:spPr>
          <a:xfrm>
            <a:off x="4795680" y="4299137"/>
            <a:ext cx="19823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16"/>
          <p:cNvSpPr txBox="1"/>
          <p:nvPr/>
        </p:nvSpPr>
        <p:spPr>
          <a:xfrm>
            <a:off x="5083682" y="4150316"/>
            <a:ext cx="879575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결제취소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/>
          <p:nvPr/>
        </p:nvSpPr>
        <p:spPr>
          <a:xfrm>
            <a:off x="6613662" y="3619008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16"/>
          <p:cNvCxnSpPr/>
          <p:nvPr/>
        </p:nvCxnSpPr>
        <p:spPr>
          <a:xfrm>
            <a:off x="6286262" y="3808877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16"/>
          <p:cNvSpPr txBox="1"/>
          <p:nvPr/>
        </p:nvSpPr>
        <p:spPr>
          <a:xfrm>
            <a:off x="6628504" y="3680590"/>
            <a:ext cx="945713" cy="22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자유게시판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16"/>
          <p:cNvCxnSpPr/>
          <p:nvPr/>
        </p:nvCxnSpPr>
        <p:spPr>
          <a:xfrm>
            <a:off x="6286262" y="4294444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211;p16"/>
          <p:cNvSpPr txBox="1"/>
          <p:nvPr/>
        </p:nvSpPr>
        <p:spPr>
          <a:xfrm>
            <a:off x="6761593" y="4160733"/>
            <a:ext cx="668418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ko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QnA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16"/>
          <p:cNvCxnSpPr/>
          <p:nvPr/>
        </p:nvCxnSpPr>
        <p:spPr>
          <a:xfrm>
            <a:off x="6313804" y="4798373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16"/>
          <p:cNvSpPr txBox="1"/>
          <p:nvPr/>
        </p:nvSpPr>
        <p:spPr>
          <a:xfrm>
            <a:off x="6651424" y="4688353"/>
            <a:ext cx="897936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16"/>
          <p:cNvCxnSpPr/>
          <p:nvPr/>
        </p:nvCxnSpPr>
        <p:spPr>
          <a:xfrm>
            <a:off x="6313804" y="533902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16"/>
          <p:cNvSpPr txBox="1"/>
          <p:nvPr/>
        </p:nvSpPr>
        <p:spPr>
          <a:xfrm>
            <a:off x="6674412" y="5215972"/>
            <a:ext cx="833672" cy="21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4694249" y="3750997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3161396" y="3749836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4682074" y="4263472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16"/>
          <p:cNvCxnSpPr/>
          <p:nvPr/>
        </p:nvCxnSpPr>
        <p:spPr>
          <a:xfrm>
            <a:off x="6294787" y="3167937"/>
            <a:ext cx="6962" cy="218096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TextBox 81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>
                <a:solidFill>
                  <a:srgbClr val="CD1527"/>
                </a:solidFill>
                <a:latin typeface="맑은 고딕"/>
                <a:ea typeface="맑은 고딕"/>
              </a:rPr>
              <a:t>CHAPTER 4</a:t>
            </a:r>
            <a:endParaRPr lang="en-US" altLang="ko-KR" sz="2000" dirty="0">
              <a:solidFill>
                <a:srgbClr val="CD1527"/>
              </a:solidFill>
              <a:latin typeface="+mn-ea"/>
            </a:endParaRPr>
          </a:p>
          <a:p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사이트맵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–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관리자</a:t>
            </a:r>
          </a:p>
        </p:txBody>
      </p:sp>
      <p:sp>
        <p:nvSpPr>
          <p:cNvPr id="2" name="Google Shape;256;p17">
            <a:extLst>
              <a:ext uri="{FF2B5EF4-FFF2-40B4-BE49-F238E27FC236}">
                <a16:creationId xmlns:a16="http://schemas.microsoft.com/office/drawing/2014/main" id="{8AC87702-6A24-4E91-B804-F4C3CD6F4F01}"/>
              </a:ext>
            </a:extLst>
          </p:cNvPr>
          <p:cNvSpPr/>
          <p:nvPr/>
        </p:nvSpPr>
        <p:spPr>
          <a:xfrm>
            <a:off x="3201384" y="2727578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56;p17">
            <a:extLst>
              <a:ext uri="{FF2B5EF4-FFF2-40B4-BE49-F238E27FC236}">
                <a16:creationId xmlns:a16="http://schemas.microsoft.com/office/drawing/2014/main" id="{461CD6D6-81AB-4BC6-A000-5B7884AA873A}"/>
              </a:ext>
            </a:extLst>
          </p:cNvPr>
          <p:cNvSpPr/>
          <p:nvPr/>
        </p:nvSpPr>
        <p:spPr>
          <a:xfrm>
            <a:off x="4721713" y="2723906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56;p17">
            <a:extLst>
              <a:ext uri="{FF2B5EF4-FFF2-40B4-BE49-F238E27FC236}">
                <a16:creationId xmlns:a16="http://schemas.microsoft.com/office/drawing/2014/main" id="{1830D7FD-7078-42EA-88CA-F064E659D706}"/>
              </a:ext>
            </a:extLst>
          </p:cNvPr>
          <p:cNvSpPr/>
          <p:nvPr/>
        </p:nvSpPr>
        <p:spPr>
          <a:xfrm>
            <a:off x="6260402" y="2729415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56;p17">
            <a:extLst>
              <a:ext uri="{FF2B5EF4-FFF2-40B4-BE49-F238E27FC236}">
                <a16:creationId xmlns:a16="http://schemas.microsoft.com/office/drawing/2014/main" id="{2D60A3BA-58DD-4549-8A89-A9A7FB0B552C}"/>
              </a:ext>
            </a:extLst>
          </p:cNvPr>
          <p:cNvSpPr/>
          <p:nvPr/>
        </p:nvSpPr>
        <p:spPr>
          <a:xfrm>
            <a:off x="7753187" y="2725742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56;p17">
            <a:extLst>
              <a:ext uri="{FF2B5EF4-FFF2-40B4-BE49-F238E27FC236}">
                <a16:creationId xmlns:a16="http://schemas.microsoft.com/office/drawing/2014/main" id="{8A263BCD-63A6-455D-B0A7-753082936362}"/>
              </a:ext>
            </a:extLst>
          </p:cNvPr>
          <p:cNvSpPr/>
          <p:nvPr/>
        </p:nvSpPr>
        <p:spPr>
          <a:xfrm>
            <a:off x="1736142" y="2722069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6;p17">
            <a:extLst>
              <a:ext uri="{FF2B5EF4-FFF2-40B4-BE49-F238E27FC236}">
                <a16:creationId xmlns:a16="http://schemas.microsoft.com/office/drawing/2014/main" id="{477BE857-E516-4ACB-852E-4B7A58E4A74C}"/>
              </a:ext>
            </a:extLst>
          </p:cNvPr>
          <p:cNvSpPr/>
          <p:nvPr/>
        </p:nvSpPr>
        <p:spPr>
          <a:xfrm>
            <a:off x="281915" y="2727578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7698647" y="2834777"/>
            <a:ext cx="12762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추가 내용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6220149" y="2834716"/>
            <a:ext cx="12762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게시판 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4795002" y="2834609"/>
            <a:ext cx="10467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3216720" y="2834198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1736960" y="2834777"/>
            <a:ext cx="12009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426872" y="2834789"/>
            <a:ext cx="9276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"/>
          <p:cNvSpPr/>
          <p:nvPr/>
        </p:nvSpPr>
        <p:spPr>
          <a:xfrm>
            <a:off x="285761" y="2724675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159;p16">
            <a:extLst>
              <a:ext uri="{FF2B5EF4-FFF2-40B4-BE49-F238E27FC236}">
                <a16:creationId xmlns:a16="http://schemas.microsoft.com/office/drawing/2014/main" id="{7F55D405-966C-4DA3-A996-A6FBB1B698CE}"/>
              </a:ext>
            </a:extLst>
          </p:cNvPr>
          <p:cNvCxnSpPr>
            <a:cxnSpLocks/>
          </p:cNvCxnSpPr>
          <p:nvPr/>
        </p:nvCxnSpPr>
        <p:spPr>
          <a:xfrm>
            <a:off x="1776539" y="4852660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159;p16">
            <a:extLst>
              <a:ext uri="{FF2B5EF4-FFF2-40B4-BE49-F238E27FC236}">
                <a16:creationId xmlns:a16="http://schemas.microsoft.com/office/drawing/2014/main" id="{C2A67F1B-981C-4CA3-9946-9391423B10F5}"/>
              </a:ext>
            </a:extLst>
          </p:cNvPr>
          <p:cNvCxnSpPr>
            <a:cxnSpLocks/>
          </p:cNvCxnSpPr>
          <p:nvPr/>
        </p:nvCxnSpPr>
        <p:spPr>
          <a:xfrm>
            <a:off x="1767358" y="5320877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217;p16">
            <a:extLst>
              <a:ext uri="{FF2B5EF4-FFF2-40B4-BE49-F238E27FC236}">
                <a16:creationId xmlns:a16="http://schemas.microsoft.com/office/drawing/2014/main" id="{93066577-BFB9-4AB4-8AE0-7503DAAE8541}"/>
              </a:ext>
            </a:extLst>
          </p:cNvPr>
          <p:cNvSpPr/>
          <p:nvPr/>
        </p:nvSpPr>
        <p:spPr>
          <a:xfrm>
            <a:off x="6227429" y="3760177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217;p16">
            <a:extLst>
              <a:ext uri="{FF2B5EF4-FFF2-40B4-BE49-F238E27FC236}">
                <a16:creationId xmlns:a16="http://schemas.microsoft.com/office/drawing/2014/main" id="{67A7106E-EF3F-4010-A21F-E060D39DCBDA}"/>
              </a:ext>
            </a:extLst>
          </p:cNvPr>
          <p:cNvSpPr/>
          <p:nvPr/>
        </p:nvSpPr>
        <p:spPr>
          <a:xfrm>
            <a:off x="6227429" y="4246755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217;p16">
            <a:extLst>
              <a:ext uri="{FF2B5EF4-FFF2-40B4-BE49-F238E27FC236}">
                <a16:creationId xmlns:a16="http://schemas.microsoft.com/office/drawing/2014/main" id="{8BD8EC5C-2FA8-4BE1-A7A9-BFF5ABE774A8}"/>
              </a:ext>
            </a:extLst>
          </p:cNvPr>
          <p:cNvSpPr/>
          <p:nvPr/>
        </p:nvSpPr>
        <p:spPr>
          <a:xfrm>
            <a:off x="6236610" y="4770055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217;p16">
            <a:extLst>
              <a:ext uri="{FF2B5EF4-FFF2-40B4-BE49-F238E27FC236}">
                <a16:creationId xmlns:a16="http://schemas.microsoft.com/office/drawing/2014/main" id="{58F894E9-5553-40FB-AB73-E14013BD8BC0}"/>
              </a:ext>
            </a:extLst>
          </p:cNvPr>
          <p:cNvSpPr/>
          <p:nvPr/>
        </p:nvSpPr>
        <p:spPr>
          <a:xfrm>
            <a:off x="6227429" y="5311719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46;p17">
            <a:extLst>
              <a:ext uri="{FF2B5EF4-FFF2-40B4-BE49-F238E27FC236}">
                <a16:creationId xmlns:a16="http://schemas.microsoft.com/office/drawing/2014/main" id="{86AF23EE-4BBD-4137-9318-18941ACB90C2}"/>
              </a:ext>
            </a:extLst>
          </p:cNvPr>
          <p:cNvSpPr/>
          <p:nvPr/>
        </p:nvSpPr>
        <p:spPr>
          <a:xfrm>
            <a:off x="3630819" y="1754019"/>
            <a:ext cx="24078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CDCD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47;p17">
            <a:extLst>
              <a:ext uri="{FF2B5EF4-FFF2-40B4-BE49-F238E27FC236}">
                <a16:creationId xmlns:a16="http://schemas.microsoft.com/office/drawing/2014/main" id="{B573807C-CCD4-4507-B6FB-8F8F89EA862B}"/>
              </a:ext>
            </a:extLst>
          </p:cNvPr>
          <p:cNvSpPr/>
          <p:nvPr/>
        </p:nvSpPr>
        <p:spPr>
          <a:xfrm>
            <a:off x="3640001" y="1754045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49;p17">
            <a:extLst>
              <a:ext uri="{FF2B5EF4-FFF2-40B4-BE49-F238E27FC236}">
                <a16:creationId xmlns:a16="http://schemas.microsoft.com/office/drawing/2014/main" id="{3D9971FB-7143-4D9E-9347-C5803DFB644B}"/>
              </a:ext>
            </a:extLst>
          </p:cNvPr>
          <p:cNvSpPr txBox="1"/>
          <p:nvPr/>
        </p:nvSpPr>
        <p:spPr>
          <a:xfrm>
            <a:off x="4285550" y="1877325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메인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225;p16">
            <a:extLst>
              <a:ext uri="{FF2B5EF4-FFF2-40B4-BE49-F238E27FC236}">
                <a16:creationId xmlns:a16="http://schemas.microsoft.com/office/drawing/2014/main" id="{E264B4F2-2E83-41B0-9E8E-A88005519C9B}"/>
              </a:ext>
            </a:extLst>
          </p:cNvPr>
          <p:cNvSpPr/>
          <p:nvPr/>
        </p:nvSpPr>
        <p:spPr>
          <a:xfrm>
            <a:off x="1736315" y="2724674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225;p16">
            <a:extLst>
              <a:ext uri="{FF2B5EF4-FFF2-40B4-BE49-F238E27FC236}">
                <a16:creationId xmlns:a16="http://schemas.microsoft.com/office/drawing/2014/main" id="{E41FD86E-7622-42EC-9708-A30F44CCE4A5}"/>
              </a:ext>
            </a:extLst>
          </p:cNvPr>
          <p:cNvSpPr/>
          <p:nvPr/>
        </p:nvSpPr>
        <p:spPr>
          <a:xfrm>
            <a:off x="3214411" y="2724675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225;p16">
            <a:extLst>
              <a:ext uri="{FF2B5EF4-FFF2-40B4-BE49-F238E27FC236}">
                <a16:creationId xmlns:a16="http://schemas.microsoft.com/office/drawing/2014/main" id="{74DED3E2-142E-46EB-86EC-BC8AE0E7F55B}"/>
              </a:ext>
            </a:extLst>
          </p:cNvPr>
          <p:cNvSpPr/>
          <p:nvPr/>
        </p:nvSpPr>
        <p:spPr>
          <a:xfrm>
            <a:off x="4720049" y="2733855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225;p16">
            <a:extLst>
              <a:ext uri="{FF2B5EF4-FFF2-40B4-BE49-F238E27FC236}">
                <a16:creationId xmlns:a16="http://schemas.microsoft.com/office/drawing/2014/main" id="{A60EB106-98B3-48E8-8915-02D881B03F77}"/>
              </a:ext>
            </a:extLst>
          </p:cNvPr>
          <p:cNvSpPr/>
          <p:nvPr/>
        </p:nvSpPr>
        <p:spPr>
          <a:xfrm>
            <a:off x="6271592" y="2733855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225;p16">
            <a:extLst>
              <a:ext uri="{FF2B5EF4-FFF2-40B4-BE49-F238E27FC236}">
                <a16:creationId xmlns:a16="http://schemas.microsoft.com/office/drawing/2014/main" id="{37285D53-05C5-426A-A9FB-037207265701}"/>
              </a:ext>
            </a:extLst>
          </p:cNvPr>
          <p:cNvSpPr/>
          <p:nvPr/>
        </p:nvSpPr>
        <p:spPr>
          <a:xfrm>
            <a:off x="7758869" y="2724674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그림 4" descr="앉아있는, 음식, 그리기, 표지판이(가) 표시된 사진&#10;&#10;자동 생성된 설명">
            <a:extLst>
              <a:ext uri="{FF2B5EF4-FFF2-40B4-BE49-F238E27FC236}">
                <a16:creationId xmlns:a16="http://schemas.microsoft.com/office/drawing/2014/main" id="{757C85FF-957A-4848-B49B-66706D6A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1"/>
            <a:ext cx="9040483" cy="4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39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090" y="3193292"/>
            <a:ext cx="169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5</a:t>
            </a:r>
          </a:p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use_case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" y="4941749"/>
            <a:ext cx="2041514" cy="143601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267744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7526" y="3884745"/>
            <a:ext cx="179337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6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/>
                <a:ea typeface="10X10 Bold"/>
              </a:rPr>
              <a:t>FBS(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/>
                <a:ea typeface="10X10 Bold"/>
              </a:rPr>
              <a:t>기능 정의서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/>
                <a:ea typeface="10X10 Bold"/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5628" y="2164813"/>
            <a:ext cx="2118490" cy="14143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72729" y="3193292"/>
            <a:ext cx="186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7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설계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7023" y="4924618"/>
            <a:ext cx="2114016" cy="140934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806500" y="2164813"/>
            <a:ext cx="0" cy="2759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70316" y="3918978"/>
            <a:ext cx="2066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8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클래스 다이어그램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4484673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1962" y="2164813"/>
            <a:ext cx="2046046" cy="14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62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42;p17">
            <a:extLst>
              <a:ext uri="{FF2B5EF4-FFF2-40B4-BE49-F238E27FC236}">
                <a16:creationId xmlns:a16="http://schemas.microsoft.com/office/drawing/2014/main" id="{E9A0C4EB-A494-4C24-89E1-B1DF4B9D99A1}"/>
              </a:ext>
            </a:extLst>
          </p:cNvPr>
          <p:cNvCxnSpPr>
            <a:cxnSpLocks/>
          </p:cNvCxnSpPr>
          <p:nvPr/>
        </p:nvCxnSpPr>
        <p:spPr>
          <a:xfrm>
            <a:off x="1459292" y="3671920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TextBox 81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>
                <a:solidFill>
                  <a:srgbClr val="CD1527"/>
                </a:solidFill>
                <a:latin typeface="맑은 고딕"/>
                <a:ea typeface="맑은 고딕"/>
              </a:rPr>
              <a:t>CHAPTER 4</a:t>
            </a:r>
            <a:endParaRPr lang="en-US" altLang="ko-KR" sz="2000" dirty="0">
              <a:solidFill>
                <a:srgbClr val="CD1527"/>
              </a:solidFill>
              <a:latin typeface="+mn-ea"/>
            </a:endParaRPr>
          </a:p>
          <a:p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사이트맵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 –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사용자</a:t>
            </a:r>
            <a:endParaRPr lang="ko-KR" altLang="en-US" sz="2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2" name="Google Shape;234;p17">
            <a:extLst>
              <a:ext uri="{FF2B5EF4-FFF2-40B4-BE49-F238E27FC236}">
                <a16:creationId xmlns:a16="http://schemas.microsoft.com/office/drawing/2014/main" id="{D4FA96C4-5BA1-42E6-A09F-A69847718368}"/>
              </a:ext>
            </a:extLst>
          </p:cNvPr>
          <p:cNvCxnSpPr>
            <a:cxnSpLocks/>
          </p:cNvCxnSpPr>
          <p:nvPr/>
        </p:nvCxnSpPr>
        <p:spPr>
          <a:xfrm>
            <a:off x="7530203" y="3099078"/>
            <a:ext cx="9181" cy="1247385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" name="Google Shape;297;p17">
            <a:extLst>
              <a:ext uri="{FF2B5EF4-FFF2-40B4-BE49-F238E27FC236}">
                <a16:creationId xmlns:a16="http://schemas.microsoft.com/office/drawing/2014/main" id="{7D89BCA5-8E82-488F-950B-DD901DC60DF8}"/>
              </a:ext>
            </a:extLst>
          </p:cNvPr>
          <p:cNvCxnSpPr>
            <a:cxnSpLocks/>
          </p:cNvCxnSpPr>
          <p:nvPr/>
        </p:nvCxnSpPr>
        <p:spPr>
          <a:xfrm>
            <a:off x="5824646" y="3098019"/>
            <a:ext cx="8656" cy="201303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" name="Google Shape;235;p17">
            <a:extLst>
              <a:ext uri="{FF2B5EF4-FFF2-40B4-BE49-F238E27FC236}">
                <a16:creationId xmlns:a16="http://schemas.microsoft.com/office/drawing/2014/main" id="{5CEA73B1-DC7C-4452-AE16-AD8E9447AEAD}"/>
              </a:ext>
            </a:extLst>
          </p:cNvPr>
          <p:cNvCxnSpPr/>
          <p:nvPr/>
        </p:nvCxnSpPr>
        <p:spPr>
          <a:xfrm>
            <a:off x="145194" y="3081595"/>
            <a:ext cx="8115018" cy="2754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292;p17">
            <a:extLst>
              <a:ext uri="{FF2B5EF4-FFF2-40B4-BE49-F238E27FC236}">
                <a16:creationId xmlns:a16="http://schemas.microsoft.com/office/drawing/2014/main" id="{910AF77B-D89B-47A1-A297-74874E4D4649}"/>
              </a:ext>
            </a:extLst>
          </p:cNvPr>
          <p:cNvCxnSpPr/>
          <p:nvPr/>
        </p:nvCxnSpPr>
        <p:spPr>
          <a:xfrm>
            <a:off x="7545960" y="4354559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270;p17">
            <a:extLst>
              <a:ext uri="{FF2B5EF4-FFF2-40B4-BE49-F238E27FC236}">
                <a16:creationId xmlns:a16="http://schemas.microsoft.com/office/drawing/2014/main" id="{91831D07-2D58-402D-9EB2-1995A1DDFB61}"/>
              </a:ext>
            </a:extLst>
          </p:cNvPr>
          <p:cNvSpPr/>
          <p:nvPr/>
        </p:nvSpPr>
        <p:spPr>
          <a:xfrm>
            <a:off x="1663798" y="4982995"/>
            <a:ext cx="735837" cy="35886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297;p17">
            <a:extLst>
              <a:ext uri="{FF2B5EF4-FFF2-40B4-BE49-F238E27FC236}">
                <a16:creationId xmlns:a16="http://schemas.microsoft.com/office/drawing/2014/main" id="{F125DA1D-C366-44FF-AC5E-D71271CFE0CB}"/>
              </a:ext>
            </a:extLst>
          </p:cNvPr>
          <p:cNvCxnSpPr>
            <a:cxnSpLocks/>
          </p:cNvCxnSpPr>
          <p:nvPr/>
        </p:nvCxnSpPr>
        <p:spPr>
          <a:xfrm>
            <a:off x="1408718" y="3088839"/>
            <a:ext cx="8656" cy="201303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Google Shape;230;p17">
            <a:extLst>
              <a:ext uri="{FF2B5EF4-FFF2-40B4-BE49-F238E27FC236}">
                <a16:creationId xmlns:a16="http://schemas.microsoft.com/office/drawing/2014/main" id="{DA2B8105-682D-41B6-88E6-387D4DC75CEA}"/>
              </a:ext>
            </a:extLst>
          </p:cNvPr>
          <p:cNvCxnSpPr>
            <a:cxnSpLocks/>
          </p:cNvCxnSpPr>
          <p:nvPr/>
        </p:nvCxnSpPr>
        <p:spPr>
          <a:xfrm>
            <a:off x="4292809" y="3099957"/>
            <a:ext cx="14804" cy="126919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231;p17">
            <a:extLst>
              <a:ext uri="{FF2B5EF4-FFF2-40B4-BE49-F238E27FC236}">
                <a16:creationId xmlns:a16="http://schemas.microsoft.com/office/drawing/2014/main" id="{93CA972B-5772-47F6-81C5-E7B935628EE4}"/>
              </a:ext>
            </a:extLst>
          </p:cNvPr>
          <p:cNvSpPr/>
          <p:nvPr/>
        </p:nvSpPr>
        <p:spPr>
          <a:xfrm>
            <a:off x="6143434" y="3946345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2;p17">
            <a:extLst>
              <a:ext uri="{FF2B5EF4-FFF2-40B4-BE49-F238E27FC236}">
                <a16:creationId xmlns:a16="http://schemas.microsoft.com/office/drawing/2014/main" id="{19BBADBE-DE7C-4682-A5CE-D4B8F9061451}"/>
              </a:ext>
            </a:extLst>
          </p:cNvPr>
          <p:cNvSpPr/>
          <p:nvPr/>
        </p:nvSpPr>
        <p:spPr>
          <a:xfrm>
            <a:off x="6134680" y="4409850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33;p17">
            <a:extLst>
              <a:ext uri="{FF2B5EF4-FFF2-40B4-BE49-F238E27FC236}">
                <a16:creationId xmlns:a16="http://schemas.microsoft.com/office/drawing/2014/main" id="{7B5B64C8-883E-4258-AB22-54826DBD67EA}"/>
              </a:ext>
            </a:extLst>
          </p:cNvPr>
          <p:cNvSpPr/>
          <p:nvPr/>
        </p:nvSpPr>
        <p:spPr>
          <a:xfrm>
            <a:off x="4551157" y="4126481"/>
            <a:ext cx="1035567" cy="340500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34;p17">
            <a:extLst>
              <a:ext uri="{FF2B5EF4-FFF2-40B4-BE49-F238E27FC236}">
                <a16:creationId xmlns:a16="http://schemas.microsoft.com/office/drawing/2014/main" id="{1523B458-C870-4325-A03D-E64CD5041067}"/>
              </a:ext>
            </a:extLst>
          </p:cNvPr>
          <p:cNvCxnSpPr/>
          <p:nvPr/>
        </p:nvCxnSpPr>
        <p:spPr>
          <a:xfrm>
            <a:off x="130540" y="3016451"/>
            <a:ext cx="0" cy="143100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236;p17">
            <a:extLst>
              <a:ext uri="{FF2B5EF4-FFF2-40B4-BE49-F238E27FC236}">
                <a16:creationId xmlns:a16="http://schemas.microsoft.com/office/drawing/2014/main" id="{E653BAC5-2CE2-4423-861D-784FC31D7A6F}"/>
              </a:ext>
            </a:extLst>
          </p:cNvPr>
          <p:cNvCxnSpPr/>
          <p:nvPr/>
        </p:nvCxnSpPr>
        <p:spPr>
          <a:xfrm>
            <a:off x="2787279" y="3102045"/>
            <a:ext cx="14006" cy="270151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239;p17">
            <a:extLst>
              <a:ext uri="{FF2B5EF4-FFF2-40B4-BE49-F238E27FC236}">
                <a16:creationId xmlns:a16="http://schemas.microsoft.com/office/drawing/2014/main" id="{E2816478-0BF9-45EE-9FBA-6A958553DD5D}"/>
              </a:ext>
            </a:extLst>
          </p:cNvPr>
          <p:cNvSpPr/>
          <p:nvPr/>
        </p:nvSpPr>
        <p:spPr>
          <a:xfrm>
            <a:off x="1663173" y="3465441"/>
            <a:ext cx="735836" cy="34968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p17">
            <a:extLst>
              <a:ext uri="{FF2B5EF4-FFF2-40B4-BE49-F238E27FC236}">
                <a16:creationId xmlns:a16="http://schemas.microsoft.com/office/drawing/2014/main" id="{1BD60932-FAEB-4780-9554-15B47EBA769D}"/>
              </a:ext>
            </a:extLst>
          </p:cNvPr>
          <p:cNvSpPr/>
          <p:nvPr/>
        </p:nvSpPr>
        <p:spPr>
          <a:xfrm>
            <a:off x="3033620" y="3464061"/>
            <a:ext cx="962202" cy="349681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41;p17">
            <a:extLst>
              <a:ext uri="{FF2B5EF4-FFF2-40B4-BE49-F238E27FC236}">
                <a16:creationId xmlns:a16="http://schemas.microsoft.com/office/drawing/2014/main" id="{4D945FA2-097A-4F03-B541-7430F2893D45}"/>
              </a:ext>
            </a:extLst>
          </p:cNvPr>
          <p:cNvCxnSpPr/>
          <p:nvPr/>
        </p:nvCxnSpPr>
        <p:spPr>
          <a:xfrm>
            <a:off x="183963" y="3731889"/>
            <a:ext cx="104897" cy="6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243;p17">
            <a:extLst>
              <a:ext uri="{FF2B5EF4-FFF2-40B4-BE49-F238E27FC236}">
                <a16:creationId xmlns:a16="http://schemas.microsoft.com/office/drawing/2014/main" id="{474DC083-3002-4B32-B982-45A9EAC61320}"/>
              </a:ext>
            </a:extLst>
          </p:cNvPr>
          <p:cNvCxnSpPr/>
          <p:nvPr/>
        </p:nvCxnSpPr>
        <p:spPr>
          <a:xfrm>
            <a:off x="2741863" y="3625105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244;p17">
            <a:extLst>
              <a:ext uri="{FF2B5EF4-FFF2-40B4-BE49-F238E27FC236}">
                <a16:creationId xmlns:a16="http://schemas.microsoft.com/office/drawing/2014/main" id="{AF3AC15B-51AF-463D-9273-B111E6C72D61}"/>
              </a:ext>
            </a:extLst>
          </p:cNvPr>
          <p:cNvSpPr/>
          <p:nvPr/>
        </p:nvSpPr>
        <p:spPr>
          <a:xfrm>
            <a:off x="70600" y="3696307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46;p17">
            <a:extLst>
              <a:ext uri="{FF2B5EF4-FFF2-40B4-BE49-F238E27FC236}">
                <a16:creationId xmlns:a16="http://schemas.microsoft.com/office/drawing/2014/main" id="{5477A1A9-CA7C-427A-A069-E3E647A41403}"/>
              </a:ext>
            </a:extLst>
          </p:cNvPr>
          <p:cNvSpPr/>
          <p:nvPr/>
        </p:nvSpPr>
        <p:spPr>
          <a:xfrm>
            <a:off x="3484827" y="1641875"/>
            <a:ext cx="24078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CDCD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47;p17">
            <a:extLst>
              <a:ext uri="{FF2B5EF4-FFF2-40B4-BE49-F238E27FC236}">
                <a16:creationId xmlns:a16="http://schemas.microsoft.com/office/drawing/2014/main" id="{BA15C726-A530-43A2-8F77-0672A1907336}"/>
              </a:ext>
            </a:extLst>
          </p:cNvPr>
          <p:cNvSpPr/>
          <p:nvPr/>
        </p:nvSpPr>
        <p:spPr>
          <a:xfrm>
            <a:off x="3494009" y="1641901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48;p17">
            <a:extLst>
              <a:ext uri="{FF2B5EF4-FFF2-40B4-BE49-F238E27FC236}">
                <a16:creationId xmlns:a16="http://schemas.microsoft.com/office/drawing/2014/main" id="{C33E7863-58C3-465D-B199-25F0566E5C14}"/>
              </a:ext>
            </a:extLst>
          </p:cNvPr>
          <p:cNvSpPr/>
          <p:nvPr/>
        </p:nvSpPr>
        <p:spPr>
          <a:xfrm>
            <a:off x="131809" y="2584908"/>
            <a:ext cx="800100" cy="48669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49;p17">
            <a:extLst>
              <a:ext uri="{FF2B5EF4-FFF2-40B4-BE49-F238E27FC236}">
                <a16:creationId xmlns:a16="http://schemas.microsoft.com/office/drawing/2014/main" id="{C2D3BF0F-8C08-40D7-A721-FAE217EE512A}"/>
              </a:ext>
            </a:extLst>
          </p:cNvPr>
          <p:cNvSpPr txBox="1"/>
          <p:nvPr/>
        </p:nvSpPr>
        <p:spPr>
          <a:xfrm>
            <a:off x="4139558" y="1765181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메인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51;p17">
            <a:extLst>
              <a:ext uri="{FF2B5EF4-FFF2-40B4-BE49-F238E27FC236}">
                <a16:creationId xmlns:a16="http://schemas.microsoft.com/office/drawing/2014/main" id="{0F5F350D-2F20-411D-B214-25F72FB76EAC}"/>
              </a:ext>
            </a:extLst>
          </p:cNvPr>
          <p:cNvSpPr txBox="1"/>
          <p:nvPr/>
        </p:nvSpPr>
        <p:spPr>
          <a:xfrm>
            <a:off x="1677026" y="3531304"/>
            <a:ext cx="708293" cy="22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상품현황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2;p17">
            <a:extLst>
              <a:ext uri="{FF2B5EF4-FFF2-40B4-BE49-F238E27FC236}">
                <a16:creationId xmlns:a16="http://schemas.microsoft.com/office/drawing/2014/main" id="{FC8CE3F0-8BE5-4256-9910-9BD3603F763A}"/>
              </a:ext>
            </a:extLst>
          </p:cNvPr>
          <p:cNvSpPr txBox="1"/>
          <p:nvPr/>
        </p:nvSpPr>
        <p:spPr>
          <a:xfrm>
            <a:off x="3089433" y="3522111"/>
            <a:ext cx="820330" cy="21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상품(CRUD)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53;p17">
            <a:extLst>
              <a:ext uri="{FF2B5EF4-FFF2-40B4-BE49-F238E27FC236}">
                <a16:creationId xmlns:a16="http://schemas.microsoft.com/office/drawing/2014/main" id="{EA4B17F4-0458-4ED4-9FB2-E521C6DDE539}"/>
              </a:ext>
            </a:extLst>
          </p:cNvPr>
          <p:cNvSpPr txBox="1"/>
          <p:nvPr/>
        </p:nvSpPr>
        <p:spPr>
          <a:xfrm>
            <a:off x="141686" y="2676151"/>
            <a:ext cx="835794" cy="29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54;p17">
            <a:extLst>
              <a:ext uri="{FF2B5EF4-FFF2-40B4-BE49-F238E27FC236}">
                <a16:creationId xmlns:a16="http://schemas.microsoft.com/office/drawing/2014/main" id="{11F39F0A-3DC3-4FD7-9463-D3B9612C0911}"/>
              </a:ext>
            </a:extLst>
          </p:cNvPr>
          <p:cNvSpPr/>
          <p:nvPr/>
        </p:nvSpPr>
        <p:spPr>
          <a:xfrm>
            <a:off x="1389855" y="2579167"/>
            <a:ext cx="11295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55;p17">
            <a:extLst>
              <a:ext uri="{FF2B5EF4-FFF2-40B4-BE49-F238E27FC236}">
                <a16:creationId xmlns:a16="http://schemas.microsoft.com/office/drawing/2014/main" id="{C73420D2-542C-4712-8D12-7338797F7349}"/>
              </a:ext>
            </a:extLst>
          </p:cNvPr>
          <p:cNvSpPr txBox="1"/>
          <p:nvPr/>
        </p:nvSpPr>
        <p:spPr>
          <a:xfrm>
            <a:off x="1369426" y="2711494"/>
            <a:ext cx="12009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56;p17">
            <a:extLst>
              <a:ext uri="{FF2B5EF4-FFF2-40B4-BE49-F238E27FC236}">
                <a16:creationId xmlns:a16="http://schemas.microsoft.com/office/drawing/2014/main" id="{B790DA1D-9310-4DB2-A580-4F7AF3C4A648}"/>
              </a:ext>
            </a:extLst>
          </p:cNvPr>
          <p:cNvSpPr/>
          <p:nvPr/>
        </p:nvSpPr>
        <p:spPr>
          <a:xfrm>
            <a:off x="2779971" y="2587892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57;p17">
            <a:extLst>
              <a:ext uri="{FF2B5EF4-FFF2-40B4-BE49-F238E27FC236}">
                <a16:creationId xmlns:a16="http://schemas.microsoft.com/office/drawing/2014/main" id="{9AE1FE9B-C13E-47CA-87A1-D55D23127EAD}"/>
              </a:ext>
            </a:extLst>
          </p:cNvPr>
          <p:cNvSpPr txBox="1"/>
          <p:nvPr/>
        </p:nvSpPr>
        <p:spPr>
          <a:xfrm>
            <a:off x="2905475" y="2694511"/>
            <a:ext cx="890802" cy="27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상품창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58;p17">
            <a:extLst>
              <a:ext uri="{FF2B5EF4-FFF2-40B4-BE49-F238E27FC236}">
                <a16:creationId xmlns:a16="http://schemas.microsoft.com/office/drawing/2014/main" id="{F51533DB-3708-47EC-9160-B518DBC31CAF}"/>
              </a:ext>
            </a:extLst>
          </p:cNvPr>
          <p:cNvSpPr/>
          <p:nvPr/>
        </p:nvSpPr>
        <p:spPr>
          <a:xfrm>
            <a:off x="4309433" y="2594003"/>
            <a:ext cx="1046700" cy="485103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59;p17">
            <a:extLst>
              <a:ext uri="{FF2B5EF4-FFF2-40B4-BE49-F238E27FC236}">
                <a16:creationId xmlns:a16="http://schemas.microsoft.com/office/drawing/2014/main" id="{E4BA7067-54F4-4166-89D0-E065CC1D5E8D}"/>
              </a:ext>
            </a:extLst>
          </p:cNvPr>
          <p:cNvSpPr txBox="1"/>
          <p:nvPr/>
        </p:nvSpPr>
        <p:spPr>
          <a:xfrm>
            <a:off x="4309060" y="2697718"/>
            <a:ext cx="10467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60;p17">
            <a:extLst>
              <a:ext uri="{FF2B5EF4-FFF2-40B4-BE49-F238E27FC236}">
                <a16:creationId xmlns:a16="http://schemas.microsoft.com/office/drawing/2014/main" id="{C28C34B9-5A50-404D-811A-04517CD80914}"/>
              </a:ext>
            </a:extLst>
          </p:cNvPr>
          <p:cNvSpPr/>
          <p:nvPr/>
        </p:nvSpPr>
        <p:spPr>
          <a:xfrm>
            <a:off x="5826763" y="2576227"/>
            <a:ext cx="1082941" cy="517024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61;p17">
            <a:extLst>
              <a:ext uri="{FF2B5EF4-FFF2-40B4-BE49-F238E27FC236}">
                <a16:creationId xmlns:a16="http://schemas.microsoft.com/office/drawing/2014/main" id="{96834A66-D6FC-4C41-9387-823578493349}"/>
              </a:ext>
            </a:extLst>
          </p:cNvPr>
          <p:cNvSpPr txBox="1"/>
          <p:nvPr/>
        </p:nvSpPr>
        <p:spPr>
          <a:xfrm>
            <a:off x="5805001" y="2707433"/>
            <a:ext cx="118043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게시판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62;p17">
            <a:extLst>
              <a:ext uri="{FF2B5EF4-FFF2-40B4-BE49-F238E27FC236}">
                <a16:creationId xmlns:a16="http://schemas.microsoft.com/office/drawing/2014/main" id="{B96DA845-6C63-4171-BD8D-AE8A2513C2E1}"/>
              </a:ext>
            </a:extLst>
          </p:cNvPr>
          <p:cNvSpPr/>
          <p:nvPr/>
        </p:nvSpPr>
        <p:spPr>
          <a:xfrm>
            <a:off x="1659668" y="3994118"/>
            <a:ext cx="735835" cy="33132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4;p17">
            <a:extLst>
              <a:ext uri="{FF2B5EF4-FFF2-40B4-BE49-F238E27FC236}">
                <a16:creationId xmlns:a16="http://schemas.microsoft.com/office/drawing/2014/main" id="{2BDDB05F-1FB9-4CD9-BEC1-9381484EE04F}"/>
              </a:ext>
            </a:extLst>
          </p:cNvPr>
          <p:cNvSpPr/>
          <p:nvPr/>
        </p:nvSpPr>
        <p:spPr>
          <a:xfrm>
            <a:off x="1340719" y="4119054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65;p17">
            <a:extLst>
              <a:ext uri="{FF2B5EF4-FFF2-40B4-BE49-F238E27FC236}">
                <a16:creationId xmlns:a16="http://schemas.microsoft.com/office/drawing/2014/main" id="{36A5C545-385E-435B-8506-3D3A71900A1F}"/>
              </a:ext>
            </a:extLst>
          </p:cNvPr>
          <p:cNvSpPr txBox="1"/>
          <p:nvPr/>
        </p:nvSpPr>
        <p:spPr>
          <a:xfrm>
            <a:off x="1670343" y="4045252"/>
            <a:ext cx="755620" cy="18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거래 현황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66;p17">
            <a:extLst>
              <a:ext uri="{FF2B5EF4-FFF2-40B4-BE49-F238E27FC236}">
                <a16:creationId xmlns:a16="http://schemas.microsoft.com/office/drawing/2014/main" id="{50FFD0B4-9C35-47CC-B7C3-A5B70B627EEC}"/>
              </a:ext>
            </a:extLst>
          </p:cNvPr>
          <p:cNvSpPr/>
          <p:nvPr/>
        </p:nvSpPr>
        <p:spPr>
          <a:xfrm>
            <a:off x="1663798" y="4496629"/>
            <a:ext cx="735836" cy="33132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68;p17">
            <a:extLst>
              <a:ext uri="{FF2B5EF4-FFF2-40B4-BE49-F238E27FC236}">
                <a16:creationId xmlns:a16="http://schemas.microsoft.com/office/drawing/2014/main" id="{DD23C7A9-2735-4895-9737-A35288D58E70}"/>
              </a:ext>
            </a:extLst>
          </p:cNvPr>
          <p:cNvSpPr/>
          <p:nvPr/>
        </p:nvSpPr>
        <p:spPr>
          <a:xfrm>
            <a:off x="1344850" y="4630746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69;p17">
            <a:extLst>
              <a:ext uri="{FF2B5EF4-FFF2-40B4-BE49-F238E27FC236}">
                <a16:creationId xmlns:a16="http://schemas.microsoft.com/office/drawing/2014/main" id="{563D8412-5F41-48C3-A54A-3CD2DE3F7D78}"/>
              </a:ext>
            </a:extLst>
          </p:cNvPr>
          <p:cNvSpPr txBox="1"/>
          <p:nvPr/>
        </p:nvSpPr>
        <p:spPr>
          <a:xfrm>
            <a:off x="1683653" y="5006799"/>
            <a:ext cx="700056" cy="34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회원정</a:t>
            </a:r>
            <a:r>
              <a:rPr lang="ko-KR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보</a:t>
            </a:r>
          </a:p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수정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4" name="Google Shape;272;p17">
            <a:extLst>
              <a:ext uri="{FF2B5EF4-FFF2-40B4-BE49-F238E27FC236}">
                <a16:creationId xmlns:a16="http://schemas.microsoft.com/office/drawing/2014/main" id="{8F5CC7EE-1EC9-41D2-8B2E-E891A335D92B}"/>
              </a:ext>
            </a:extLst>
          </p:cNvPr>
          <p:cNvSpPr/>
          <p:nvPr/>
        </p:nvSpPr>
        <p:spPr>
          <a:xfrm>
            <a:off x="1344850" y="5098749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73;p17">
            <a:extLst>
              <a:ext uri="{FF2B5EF4-FFF2-40B4-BE49-F238E27FC236}">
                <a16:creationId xmlns:a16="http://schemas.microsoft.com/office/drawing/2014/main" id="{FE57AC78-1A78-4B1B-A033-B3FDA5212F90}"/>
              </a:ext>
            </a:extLst>
          </p:cNvPr>
          <p:cNvSpPr txBox="1"/>
          <p:nvPr/>
        </p:nvSpPr>
        <p:spPr>
          <a:xfrm>
            <a:off x="1668472" y="4562277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회원탈퇴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274;p17">
            <a:extLst>
              <a:ext uri="{FF2B5EF4-FFF2-40B4-BE49-F238E27FC236}">
                <a16:creationId xmlns:a16="http://schemas.microsoft.com/office/drawing/2014/main" id="{A3CDA61B-2FA1-4D94-9F87-365F8735C1CC}"/>
              </a:ext>
            </a:extLst>
          </p:cNvPr>
          <p:cNvSpPr/>
          <p:nvPr/>
        </p:nvSpPr>
        <p:spPr>
          <a:xfrm>
            <a:off x="3033620" y="4029461"/>
            <a:ext cx="962202" cy="32214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275;p17">
            <a:extLst>
              <a:ext uri="{FF2B5EF4-FFF2-40B4-BE49-F238E27FC236}">
                <a16:creationId xmlns:a16="http://schemas.microsoft.com/office/drawing/2014/main" id="{8636C5CB-9F60-455C-8DFA-3596217987D6}"/>
              </a:ext>
            </a:extLst>
          </p:cNvPr>
          <p:cNvCxnSpPr/>
          <p:nvPr/>
        </p:nvCxnSpPr>
        <p:spPr>
          <a:xfrm>
            <a:off x="2741863" y="4190505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276;p17">
            <a:extLst>
              <a:ext uri="{FF2B5EF4-FFF2-40B4-BE49-F238E27FC236}">
                <a16:creationId xmlns:a16="http://schemas.microsoft.com/office/drawing/2014/main" id="{791BB5F0-EF2F-4C9B-9A64-3A15BC95F99F}"/>
              </a:ext>
            </a:extLst>
          </p:cNvPr>
          <p:cNvSpPr/>
          <p:nvPr/>
        </p:nvSpPr>
        <p:spPr>
          <a:xfrm>
            <a:off x="2741863" y="4145685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77;p17">
            <a:extLst>
              <a:ext uri="{FF2B5EF4-FFF2-40B4-BE49-F238E27FC236}">
                <a16:creationId xmlns:a16="http://schemas.microsoft.com/office/drawing/2014/main" id="{1496A845-77EE-4F67-A116-AB3AD2721116}"/>
              </a:ext>
            </a:extLst>
          </p:cNvPr>
          <p:cNvSpPr txBox="1"/>
          <p:nvPr/>
        </p:nvSpPr>
        <p:spPr>
          <a:xfrm>
            <a:off x="3088716" y="4078332"/>
            <a:ext cx="817356" cy="23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 삭제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78;p17">
            <a:extLst>
              <a:ext uri="{FF2B5EF4-FFF2-40B4-BE49-F238E27FC236}">
                <a16:creationId xmlns:a16="http://schemas.microsoft.com/office/drawing/2014/main" id="{7EA1629B-FE7C-4429-8F1C-05A8A030D169}"/>
              </a:ext>
            </a:extLst>
          </p:cNvPr>
          <p:cNvSpPr/>
          <p:nvPr/>
        </p:nvSpPr>
        <p:spPr>
          <a:xfrm>
            <a:off x="3033620" y="4531456"/>
            <a:ext cx="962202" cy="322139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279;p17">
            <a:extLst>
              <a:ext uri="{FF2B5EF4-FFF2-40B4-BE49-F238E27FC236}">
                <a16:creationId xmlns:a16="http://schemas.microsoft.com/office/drawing/2014/main" id="{D07335E1-31D6-45DC-8F42-7472296D737E}"/>
              </a:ext>
            </a:extLst>
          </p:cNvPr>
          <p:cNvCxnSpPr/>
          <p:nvPr/>
        </p:nvCxnSpPr>
        <p:spPr>
          <a:xfrm>
            <a:off x="2741863" y="4701680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" name="Google Shape;280;p17">
            <a:extLst>
              <a:ext uri="{FF2B5EF4-FFF2-40B4-BE49-F238E27FC236}">
                <a16:creationId xmlns:a16="http://schemas.microsoft.com/office/drawing/2014/main" id="{99967143-FAE0-4DCD-8520-A4C98E5197DE}"/>
              </a:ext>
            </a:extLst>
          </p:cNvPr>
          <p:cNvSpPr/>
          <p:nvPr/>
        </p:nvSpPr>
        <p:spPr>
          <a:xfrm>
            <a:off x="2741863" y="4656860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281;p17">
            <a:extLst>
              <a:ext uri="{FF2B5EF4-FFF2-40B4-BE49-F238E27FC236}">
                <a16:creationId xmlns:a16="http://schemas.microsoft.com/office/drawing/2014/main" id="{53F9772F-A843-42DA-886F-F7A516E99CE4}"/>
              </a:ext>
            </a:extLst>
          </p:cNvPr>
          <p:cNvSpPr txBox="1"/>
          <p:nvPr/>
        </p:nvSpPr>
        <p:spPr>
          <a:xfrm>
            <a:off x="2951005" y="5617747"/>
            <a:ext cx="1129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추천상품등록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283;p17">
            <a:extLst>
              <a:ext uri="{FF2B5EF4-FFF2-40B4-BE49-F238E27FC236}">
                <a16:creationId xmlns:a16="http://schemas.microsoft.com/office/drawing/2014/main" id="{4F69C074-09E2-4D67-B943-2D34EC9EDF3A}"/>
              </a:ext>
            </a:extLst>
          </p:cNvPr>
          <p:cNvCxnSpPr/>
          <p:nvPr/>
        </p:nvCxnSpPr>
        <p:spPr>
          <a:xfrm>
            <a:off x="2741863" y="5212855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237;p17">
            <a:extLst>
              <a:ext uri="{FF2B5EF4-FFF2-40B4-BE49-F238E27FC236}">
                <a16:creationId xmlns:a16="http://schemas.microsoft.com/office/drawing/2014/main" id="{59EA0EBA-9F02-4F4D-A360-A456E7A4B2E7}"/>
              </a:ext>
            </a:extLst>
          </p:cNvPr>
          <p:cNvSpPr/>
          <p:nvPr/>
        </p:nvSpPr>
        <p:spPr>
          <a:xfrm>
            <a:off x="2741863" y="5168035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284;p17">
            <a:extLst>
              <a:ext uri="{FF2B5EF4-FFF2-40B4-BE49-F238E27FC236}">
                <a16:creationId xmlns:a16="http://schemas.microsoft.com/office/drawing/2014/main" id="{2CC935C6-5B59-4801-B8BB-95A124B49DD4}"/>
              </a:ext>
            </a:extLst>
          </p:cNvPr>
          <p:cNvSpPr/>
          <p:nvPr/>
        </p:nvSpPr>
        <p:spPr>
          <a:xfrm>
            <a:off x="4551237" y="3473243"/>
            <a:ext cx="1035567" cy="340500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285;p17">
            <a:extLst>
              <a:ext uri="{FF2B5EF4-FFF2-40B4-BE49-F238E27FC236}">
                <a16:creationId xmlns:a16="http://schemas.microsoft.com/office/drawing/2014/main" id="{F418E71A-A217-4DCB-A813-3DA8C1475AB6}"/>
              </a:ext>
            </a:extLst>
          </p:cNvPr>
          <p:cNvCxnSpPr/>
          <p:nvPr/>
        </p:nvCxnSpPr>
        <p:spPr>
          <a:xfrm flipV="1">
            <a:off x="4369860" y="3659024"/>
            <a:ext cx="165704" cy="1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286;p17">
            <a:extLst>
              <a:ext uri="{FF2B5EF4-FFF2-40B4-BE49-F238E27FC236}">
                <a16:creationId xmlns:a16="http://schemas.microsoft.com/office/drawing/2014/main" id="{DEEE6304-2697-4971-A017-E528863EFCDD}"/>
              </a:ext>
            </a:extLst>
          </p:cNvPr>
          <p:cNvSpPr txBox="1"/>
          <p:nvPr/>
        </p:nvSpPr>
        <p:spPr>
          <a:xfrm>
            <a:off x="4678087" y="3540250"/>
            <a:ext cx="763903" cy="21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결제선택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287;p17">
            <a:extLst>
              <a:ext uri="{FF2B5EF4-FFF2-40B4-BE49-F238E27FC236}">
                <a16:creationId xmlns:a16="http://schemas.microsoft.com/office/drawing/2014/main" id="{5FFC7B82-B936-4EA2-B4F7-969931E238B8}"/>
              </a:ext>
            </a:extLst>
          </p:cNvPr>
          <p:cNvCxnSpPr/>
          <p:nvPr/>
        </p:nvCxnSpPr>
        <p:spPr>
          <a:xfrm>
            <a:off x="4359768" y="4370203"/>
            <a:ext cx="191469" cy="219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288;p17">
            <a:extLst>
              <a:ext uri="{FF2B5EF4-FFF2-40B4-BE49-F238E27FC236}">
                <a16:creationId xmlns:a16="http://schemas.microsoft.com/office/drawing/2014/main" id="{079E5662-135B-4F9F-876A-614727806705}"/>
              </a:ext>
            </a:extLst>
          </p:cNvPr>
          <p:cNvSpPr txBox="1"/>
          <p:nvPr/>
        </p:nvSpPr>
        <p:spPr>
          <a:xfrm>
            <a:off x="4675641" y="4196110"/>
            <a:ext cx="796868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결제취소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289;p17">
            <a:extLst>
              <a:ext uri="{FF2B5EF4-FFF2-40B4-BE49-F238E27FC236}">
                <a16:creationId xmlns:a16="http://schemas.microsoft.com/office/drawing/2014/main" id="{1E93D3D6-2966-4604-8F8C-189F5B91EC8B}"/>
              </a:ext>
            </a:extLst>
          </p:cNvPr>
          <p:cNvSpPr/>
          <p:nvPr/>
        </p:nvSpPr>
        <p:spPr>
          <a:xfrm>
            <a:off x="6134680" y="3465425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" name="Google Shape;290;p17">
            <a:extLst>
              <a:ext uri="{FF2B5EF4-FFF2-40B4-BE49-F238E27FC236}">
                <a16:creationId xmlns:a16="http://schemas.microsoft.com/office/drawing/2014/main" id="{5598C9B3-EFBA-41B2-915F-4C1A886EF8A1}"/>
              </a:ext>
            </a:extLst>
          </p:cNvPr>
          <p:cNvCxnSpPr/>
          <p:nvPr/>
        </p:nvCxnSpPr>
        <p:spPr>
          <a:xfrm>
            <a:off x="5807280" y="3664474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291;p17">
            <a:extLst>
              <a:ext uri="{FF2B5EF4-FFF2-40B4-BE49-F238E27FC236}">
                <a16:creationId xmlns:a16="http://schemas.microsoft.com/office/drawing/2014/main" id="{7303E824-0999-4E95-92F8-C6B5F0097FC7}"/>
              </a:ext>
            </a:extLst>
          </p:cNvPr>
          <p:cNvSpPr txBox="1"/>
          <p:nvPr/>
        </p:nvSpPr>
        <p:spPr>
          <a:xfrm>
            <a:off x="6323956" y="3527007"/>
            <a:ext cx="835544" cy="23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자유게시판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292;p17">
            <a:extLst>
              <a:ext uri="{FF2B5EF4-FFF2-40B4-BE49-F238E27FC236}">
                <a16:creationId xmlns:a16="http://schemas.microsoft.com/office/drawing/2014/main" id="{13D580BC-29E8-4A3F-8EF9-ED010B742E86}"/>
              </a:ext>
            </a:extLst>
          </p:cNvPr>
          <p:cNvCxnSpPr/>
          <p:nvPr/>
        </p:nvCxnSpPr>
        <p:spPr>
          <a:xfrm>
            <a:off x="5826280" y="4114949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293;p17">
            <a:extLst>
              <a:ext uri="{FF2B5EF4-FFF2-40B4-BE49-F238E27FC236}">
                <a16:creationId xmlns:a16="http://schemas.microsoft.com/office/drawing/2014/main" id="{DB0DEC29-2F2E-430B-BD4E-E2722D231485}"/>
              </a:ext>
            </a:extLst>
          </p:cNvPr>
          <p:cNvSpPr txBox="1"/>
          <p:nvPr/>
        </p:nvSpPr>
        <p:spPr>
          <a:xfrm>
            <a:off x="6502548" y="3991572"/>
            <a:ext cx="438901" cy="29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" sz="10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QnA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294;p17">
            <a:extLst>
              <a:ext uri="{FF2B5EF4-FFF2-40B4-BE49-F238E27FC236}">
                <a16:creationId xmlns:a16="http://schemas.microsoft.com/office/drawing/2014/main" id="{8580E85F-B1A5-4A32-A578-BC74235B6BF4}"/>
              </a:ext>
            </a:extLst>
          </p:cNvPr>
          <p:cNvCxnSpPr/>
          <p:nvPr/>
        </p:nvCxnSpPr>
        <p:spPr>
          <a:xfrm>
            <a:off x="5807280" y="4566009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295;p17">
            <a:extLst>
              <a:ext uri="{FF2B5EF4-FFF2-40B4-BE49-F238E27FC236}">
                <a16:creationId xmlns:a16="http://schemas.microsoft.com/office/drawing/2014/main" id="{E16C4CA6-A39B-4AF4-A8A3-9311E82104BE}"/>
              </a:ext>
            </a:extLst>
          </p:cNvPr>
          <p:cNvCxnSpPr/>
          <p:nvPr/>
        </p:nvCxnSpPr>
        <p:spPr>
          <a:xfrm>
            <a:off x="5807280" y="509029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296;p17">
            <a:extLst>
              <a:ext uri="{FF2B5EF4-FFF2-40B4-BE49-F238E27FC236}">
                <a16:creationId xmlns:a16="http://schemas.microsoft.com/office/drawing/2014/main" id="{740CE600-69BB-4FC8-A32F-CAD0993AD2F6}"/>
              </a:ext>
            </a:extLst>
          </p:cNvPr>
          <p:cNvSpPr txBox="1"/>
          <p:nvPr/>
        </p:nvSpPr>
        <p:spPr>
          <a:xfrm>
            <a:off x="6374418" y="4476904"/>
            <a:ext cx="751044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커뮤니티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98;p17">
            <a:extLst>
              <a:ext uri="{FF2B5EF4-FFF2-40B4-BE49-F238E27FC236}">
                <a16:creationId xmlns:a16="http://schemas.microsoft.com/office/drawing/2014/main" id="{5C6B857B-683B-46BA-B549-A77B1CEC13C1}"/>
              </a:ext>
            </a:extLst>
          </p:cNvPr>
          <p:cNvSpPr/>
          <p:nvPr/>
        </p:nvSpPr>
        <p:spPr>
          <a:xfrm>
            <a:off x="4250760" y="3619251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299;p17">
            <a:extLst>
              <a:ext uri="{FF2B5EF4-FFF2-40B4-BE49-F238E27FC236}">
                <a16:creationId xmlns:a16="http://schemas.microsoft.com/office/drawing/2014/main" id="{C494A114-6423-4C31-AD51-F5F748F3AF1E}"/>
              </a:ext>
            </a:extLst>
          </p:cNvPr>
          <p:cNvSpPr/>
          <p:nvPr/>
        </p:nvSpPr>
        <p:spPr>
          <a:xfrm>
            <a:off x="2741863" y="3589685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300;p17">
            <a:extLst>
              <a:ext uri="{FF2B5EF4-FFF2-40B4-BE49-F238E27FC236}">
                <a16:creationId xmlns:a16="http://schemas.microsoft.com/office/drawing/2014/main" id="{FB76F00D-DA9D-401A-9DC7-2567D45284F1}"/>
              </a:ext>
            </a:extLst>
          </p:cNvPr>
          <p:cNvSpPr/>
          <p:nvPr/>
        </p:nvSpPr>
        <p:spPr>
          <a:xfrm>
            <a:off x="4248063" y="4325353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306;p17">
            <a:extLst>
              <a:ext uri="{FF2B5EF4-FFF2-40B4-BE49-F238E27FC236}">
                <a16:creationId xmlns:a16="http://schemas.microsoft.com/office/drawing/2014/main" id="{DD495C60-9800-4362-9096-BC4DE5B4CBD8}"/>
              </a:ext>
            </a:extLst>
          </p:cNvPr>
          <p:cNvSpPr/>
          <p:nvPr/>
        </p:nvSpPr>
        <p:spPr>
          <a:xfrm>
            <a:off x="283742" y="4240788"/>
            <a:ext cx="813042" cy="453813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" name="Google Shape;307;p17">
            <a:extLst>
              <a:ext uri="{FF2B5EF4-FFF2-40B4-BE49-F238E27FC236}">
                <a16:creationId xmlns:a16="http://schemas.microsoft.com/office/drawing/2014/main" id="{E08F4639-8E0E-4DED-BFB0-BF73894F3A35}"/>
              </a:ext>
            </a:extLst>
          </p:cNvPr>
          <p:cNvCxnSpPr/>
          <p:nvPr/>
        </p:nvCxnSpPr>
        <p:spPr>
          <a:xfrm>
            <a:off x="119568" y="4415546"/>
            <a:ext cx="165154" cy="186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308;p17">
            <a:extLst>
              <a:ext uri="{FF2B5EF4-FFF2-40B4-BE49-F238E27FC236}">
                <a16:creationId xmlns:a16="http://schemas.microsoft.com/office/drawing/2014/main" id="{1B0B94CB-19E7-49B3-96F6-6210401196D8}"/>
              </a:ext>
            </a:extLst>
          </p:cNvPr>
          <p:cNvSpPr/>
          <p:nvPr/>
        </p:nvSpPr>
        <p:spPr>
          <a:xfrm>
            <a:off x="60018" y="4372558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309;p17">
            <a:extLst>
              <a:ext uri="{FF2B5EF4-FFF2-40B4-BE49-F238E27FC236}">
                <a16:creationId xmlns:a16="http://schemas.microsoft.com/office/drawing/2014/main" id="{D715D7BF-525D-4CC3-A8F0-ABA6D8FC0398}"/>
              </a:ext>
            </a:extLst>
          </p:cNvPr>
          <p:cNvSpPr txBox="1"/>
          <p:nvPr/>
        </p:nvSpPr>
        <p:spPr>
          <a:xfrm>
            <a:off x="317637" y="4276435"/>
            <a:ext cx="745252" cy="38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아이디</a:t>
            </a:r>
            <a:endParaRPr lang="en-US" altLang="ko"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비번찾기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310;p17">
            <a:extLst>
              <a:ext uri="{FF2B5EF4-FFF2-40B4-BE49-F238E27FC236}">
                <a16:creationId xmlns:a16="http://schemas.microsoft.com/office/drawing/2014/main" id="{69916EE0-0582-4050-9C56-206FD7FBB31B}"/>
              </a:ext>
            </a:extLst>
          </p:cNvPr>
          <p:cNvSpPr txBox="1"/>
          <p:nvPr/>
        </p:nvSpPr>
        <p:spPr>
          <a:xfrm>
            <a:off x="3115235" y="5116281"/>
            <a:ext cx="798994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댓글쓰기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311;p17">
            <a:extLst>
              <a:ext uri="{FF2B5EF4-FFF2-40B4-BE49-F238E27FC236}">
                <a16:creationId xmlns:a16="http://schemas.microsoft.com/office/drawing/2014/main" id="{9B1B56A7-F271-46DD-856D-61F3914AEA40}"/>
              </a:ext>
            </a:extLst>
          </p:cNvPr>
          <p:cNvSpPr/>
          <p:nvPr/>
        </p:nvSpPr>
        <p:spPr>
          <a:xfrm>
            <a:off x="3033620" y="5042631"/>
            <a:ext cx="962202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312;p17">
            <a:extLst>
              <a:ext uri="{FF2B5EF4-FFF2-40B4-BE49-F238E27FC236}">
                <a16:creationId xmlns:a16="http://schemas.microsoft.com/office/drawing/2014/main" id="{3E13DB27-C9A6-46A3-AC72-CF3D29FE4068}"/>
              </a:ext>
            </a:extLst>
          </p:cNvPr>
          <p:cNvSpPr/>
          <p:nvPr/>
        </p:nvSpPr>
        <p:spPr>
          <a:xfrm>
            <a:off x="3033620" y="5553806"/>
            <a:ext cx="962202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313;p17">
            <a:extLst>
              <a:ext uri="{FF2B5EF4-FFF2-40B4-BE49-F238E27FC236}">
                <a16:creationId xmlns:a16="http://schemas.microsoft.com/office/drawing/2014/main" id="{02BFBE3A-D0FD-4BF9-BBFE-64DC3D4C109C}"/>
              </a:ext>
            </a:extLst>
          </p:cNvPr>
          <p:cNvSpPr txBox="1"/>
          <p:nvPr/>
        </p:nvSpPr>
        <p:spPr>
          <a:xfrm>
            <a:off x="3162162" y="4579203"/>
            <a:ext cx="707187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거래신청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314;p17">
            <a:extLst>
              <a:ext uri="{FF2B5EF4-FFF2-40B4-BE49-F238E27FC236}">
                <a16:creationId xmlns:a16="http://schemas.microsoft.com/office/drawing/2014/main" id="{4F989B90-F375-4A7B-9362-C1FB2AB2281E}"/>
              </a:ext>
            </a:extLst>
          </p:cNvPr>
          <p:cNvSpPr/>
          <p:nvPr/>
        </p:nvSpPr>
        <p:spPr>
          <a:xfrm>
            <a:off x="7857879" y="3474061"/>
            <a:ext cx="1152164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315;p17">
            <a:extLst>
              <a:ext uri="{FF2B5EF4-FFF2-40B4-BE49-F238E27FC236}">
                <a16:creationId xmlns:a16="http://schemas.microsoft.com/office/drawing/2014/main" id="{C20411AC-CDD8-4501-8BAA-70396D905E6B}"/>
              </a:ext>
            </a:extLst>
          </p:cNvPr>
          <p:cNvSpPr txBox="1"/>
          <p:nvPr/>
        </p:nvSpPr>
        <p:spPr>
          <a:xfrm>
            <a:off x="7992757" y="3540733"/>
            <a:ext cx="879575" cy="28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쪽지보내기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316;p17">
            <a:extLst>
              <a:ext uri="{FF2B5EF4-FFF2-40B4-BE49-F238E27FC236}">
                <a16:creationId xmlns:a16="http://schemas.microsoft.com/office/drawing/2014/main" id="{4870B158-7AA4-406D-8D78-47EA717DE19F}"/>
              </a:ext>
            </a:extLst>
          </p:cNvPr>
          <p:cNvSpPr/>
          <p:nvPr/>
        </p:nvSpPr>
        <p:spPr>
          <a:xfrm>
            <a:off x="7867059" y="4200456"/>
            <a:ext cx="1142984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317;p17">
            <a:extLst>
              <a:ext uri="{FF2B5EF4-FFF2-40B4-BE49-F238E27FC236}">
                <a16:creationId xmlns:a16="http://schemas.microsoft.com/office/drawing/2014/main" id="{EFEB3B19-8F4B-44E9-A85E-F170A7FB8517}"/>
              </a:ext>
            </a:extLst>
          </p:cNvPr>
          <p:cNvSpPr txBox="1"/>
          <p:nvPr/>
        </p:nvSpPr>
        <p:spPr>
          <a:xfrm>
            <a:off x="7900264" y="4259003"/>
            <a:ext cx="1073742" cy="25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쪽지보내기취소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318;p17">
            <a:extLst>
              <a:ext uri="{FF2B5EF4-FFF2-40B4-BE49-F238E27FC236}">
                <a16:creationId xmlns:a16="http://schemas.microsoft.com/office/drawing/2014/main" id="{662888A9-833E-4CE2-9FE7-44ED0930418F}"/>
              </a:ext>
            </a:extLst>
          </p:cNvPr>
          <p:cNvSpPr/>
          <p:nvPr/>
        </p:nvSpPr>
        <p:spPr>
          <a:xfrm>
            <a:off x="6144629" y="4902648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319;p17">
            <a:extLst>
              <a:ext uri="{FF2B5EF4-FFF2-40B4-BE49-F238E27FC236}">
                <a16:creationId xmlns:a16="http://schemas.microsoft.com/office/drawing/2014/main" id="{D271197F-2D8C-4D5C-B2CA-47B63ABE7C80}"/>
              </a:ext>
            </a:extLst>
          </p:cNvPr>
          <p:cNvSpPr txBox="1"/>
          <p:nvPr/>
        </p:nvSpPr>
        <p:spPr>
          <a:xfrm>
            <a:off x="6429433" y="4960889"/>
            <a:ext cx="631695" cy="23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글 신고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303;p17">
            <a:extLst>
              <a:ext uri="{FF2B5EF4-FFF2-40B4-BE49-F238E27FC236}">
                <a16:creationId xmlns:a16="http://schemas.microsoft.com/office/drawing/2014/main" id="{05761F27-472D-4E3F-98B5-63DB44ECE829}"/>
              </a:ext>
            </a:extLst>
          </p:cNvPr>
          <p:cNvSpPr/>
          <p:nvPr/>
        </p:nvSpPr>
        <p:spPr>
          <a:xfrm>
            <a:off x="7528895" y="2580333"/>
            <a:ext cx="1430066" cy="512645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304;p17">
            <a:extLst>
              <a:ext uri="{FF2B5EF4-FFF2-40B4-BE49-F238E27FC236}">
                <a16:creationId xmlns:a16="http://schemas.microsoft.com/office/drawing/2014/main" id="{2036F59C-0067-4501-AB02-F89937A6D1A6}"/>
              </a:ext>
            </a:extLst>
          </p:cNvPr>
          <p:cNvSpPr txBox="1"/>
          <p:nvPr/>
        </p:nvSpPr>
        <p:spPr>
          <a:xfrm>
            <a:off x="7478774" y="2709005"/>
            <a:ext cx="1575024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 및 메시지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298;p17">
            <a:extLst>
              <a:ext uri="{FF2B5EF4-FFF2-40B4-BE49-F238E27FC236}">
                <a16:creationId xmlns:a16="http://schemas.microsoft.com/office/drawing/2014/main" id="{39754C03-1EAE-42F2-80D0-407794A77089}"/>
              </a:ext>
            </a:extLst>
          </p:cNvPr>
          <p:cNvSpPr/>
          <p:nvPr/>
        </p:nvSpPr>
        <p:spPr>
          <a:xfrm>
            <a:off x="5768391" y="3630090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298;p17">
            <a:extLst>
              <a:ext uri="{FF2B5EF4-FFF2-40B4-BE49-F238E27FC236}">
                <a16:creationId xmlns:a16="http://schemas.microsoft.com/office/drawing/2014/main" id="{117B1252-78C6-4A94-A268-5107E11C5171}"/>
              </a:ext>
            </a:extLst>
          </p:cNvPr>
          <p:cNvSpPr/>
          <p:nvPr/>
        </p:nvSpPr>
        <p:spPr>
          <a:xfrm>
            <a:off x="7481237" y="3638496"/>
            <a:ext cx="119100" cy="8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298;p17">
            <a:extLst>
              <a:ext uri="{FF2B5EF4-FFF2-40B4-BE49-F238E27FC236}">
                <a16:creationId xmlns:a16="http://schemas.microsoft.com/office/drawing/2014/main" id="{CC09B4DB-C2B1-4745-AEB6-EE5B41C050D3}"/>
              </a:ext>
            </a:extLst>
          </p:cNvPr>
          <p:cNvSpPr/>
          <p:nvPr/>
        </p:nvSpPr>
        <p:spPr>
          <a:xfrm>
            <a:off x="7486318" y="4305565"/>
            <a:ext cx="119100" cy="8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298;p17">
            <a:extLst>
              <a:ext uri="{FF2B5EF4-FFF2-40B4-BE49-F238E27FC236}">
                <a16:creationId xmlns:a16="http://schemas.microsoft.com/office/drawing/2014/main" id="{EF68E751-2110-44AB-A187-155CBF022401}"/>
              </a:ext>
            </a:extLst>
          </p:cNvPr>
          <p:cNvSpPr/>
          <p:nvPr/>
        </p:nvSpPr>
        <p:spPr>
          <a:xfrm>
            <a:off x="5768109" y="4074786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298;p17">
            <a:extLst>
              <a:ext uri="{FF2B5EF4-FFF2-40B4-BE49-F238E27FC236}">
                <a16:creationId xmlns:a16="http://schemas.microsoft.com/office/drawing/2014/main" id="{04B9D8EC-6AB1-49AA-A82B-13CDBC74B3D7}"/>
              </a:ext>
            </a:extLst>
          </p:cNvPr>
          <p:cNvSpPr/>
          <p:nvPr/>
        </p:nvSpPr>
        <p:spPr>
          <a:xfrm>
            <a:off x="5766115" y="4529276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298;p17">
            <a:extLst>
              <a:ext uri="{FF2B5EF4-FFF2-40B4-BE49-F238E27FC236}">
                <a16:creationId xmlns:a16="http://schemas.microsoft.com/office/drawing/2014/main" id="{2278F76C-0040-4066-9348-3059D57B1AEC}"/>
              </a:ext>
            </a:extLst>
          </p:cNvPr>
          <p:cNvSpPr/>
          <p:nvPr/>
        </p:nvSpPr>
        <p:spPr>
          <a:xfrm>
            <a:off x="5762747" y="5034367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250;p17">
            <a:extLst>
              <a:ext uri="{FF2B5EF4-FFF2-40B4-BE49-F238E27FC236}">
                <a16:creationId xmlns:a16="http://schemas.microsoft.com/office/drawing/2014/main" id="{8DBE6185-E797-4545-A50A-FE006884043B}"/>
              </a:ext>
            </a:extLst>
          </p:cNvPr>
          <p:cNvSpPr txBox="1"/>
          <p:nvPr/>
        </p:nvSpPr>
        <p:spPr>
          <a:xfrm>
            <a:off x="324686" y="3550355"/>
            <a:ext cx="720678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238;p17">
            <a:extLst>
              <a:ext uri="{FF2B5EF4-FFF2-40B4-BE49-F238E27FC236}">
                <a16:creationId xmlns:a16="http://schemas.microsoft.com/office/drawing/2014/main" id="{C577D52C-72AC-47E5-BB6F-E935BE1DD6CC}"/>
              </a:ext>
            </a:extLst>
          </p:cNvPr>
          <p:cNvSpPr/>
          <p:nvPr/>
        </p:nvSpPr>
        <p:spPr>
          <a:xfrm>
            <a:off x="279923" y="3489102"/>
            <a:ext cx="831237" cy="3405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292;p17">
            <a:extLst>
              <a:ext uri="{FF2B5EF4-FFF2-40B4-BE49-F238E27FC236}">
                <a16:creationId xmlns:a16="http://schemas.microsoft.com/office/drawing/2014/main" id="{FCB34D80-E6D7-4090-896D-E8715208F8B7}"/>
              </a:ext>
            </a:extLst>
          </p:cNvPr>
          <p:cNvCxnSpPr/>
          <p:nvPr/>
        </p:nvCxnSpPr>
        <p:spPr>
          <a:xfrm>
            <a:off x="7600337" y="3673655"/>
            <a:ext cx="24413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283;p17">
            <a:extLst>
              <a:ext uri="{FF2B5EF4-FFF2-40B4-BE49-F238E27FC236}">
                <a16:creationId xmlns:a16="http://schemas.microsoft.com/office/drawing/2014/main" id="{FF9E08C3-749B-41A4-804E-D8DCE2B18899}"/>
              </a:ext>
            </a:extLst>
          </p:cNvPr>
          <p:cNvCxnSpPr>
            <a:cxnSpLocks/>
          </p:cNvCxnSpPr>
          <p:nvPr/>
        </p:nvCxnSpPr>
        <p:spPr>
          <a:xfrm>
            <a:off x="2760224" y="5726975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237;p17">
            <a:extLst>
              <a:ext uri="{FF2B5EF4-FFF2-40B4-BE49-F238E27FC236}">
                <a16:creationId xmlns:a16="http://schemas.microsoft.com/office/drawing/2014/main" id="{97BC34B4-9CBB-42D6-BC6C-3D8B102E21F3}"/>
              </a:ext>
            </a:extLst>
          </p:cNvPr>
          <p:cNvSpPr/>
          <p:nvPr/>
        </p:nvSpPr>
        <p:spPr>
          <a:xfrm>
            <a:off x="2741862" y="5663794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245;p17">
            <a:extLst>
              <a:ext uri="{FF2B5EF4-FFF2-40B4-BE49-F238E27FC236}">
                <a16:creationId xmlns:a16="http://schemas.microsoft.com/office/drawing/2014/main" id="{3E87BB89-1ACB-483C-AB61-D6F9EA4FC925}"/>
              </a:ext>
            </a:extLst>
          </p:cNvPr>
          <p:cNvSpPr/>
          <p:nvPr/>
        </p:nvSpPr>
        <p:spPr>
          <a:xfrm>
            <a:off x="1353406" y="3617919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42;p17">
            <a:extLst>
              <a:ext uri="{FF2B5EF4-FFF2-40B4-BE49-F238E27FC236}">
                <a16:creationId xmlns:a16="http://schemas.microsoft.com/office/drawing/2014/main" id="{6EFC36C8-2CF3-452D-9FD5-8C901C02CA64}"/>
              </a:ext>
            </a:extLst>
          </p:cNvPr>
          <p:cNvCxnSpPr>
            <a:cxnSpLocks/>
          </p:cNvCxnSpPr>
          <p:nvPr/>
        </p:nvCxnSpPr>
        <p:spPr>
          <a:xfrm>
            <a:off x="1459292" y="4672619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" name="Google Shape;242;p17">
            <a:extLst>
              <a:ext uri="{FF2B5EF4-FFF2-40B4-BE49-F238E27FC236}">
                <a16:creationId xmlns:a16="http://schemas.microsoft.com/office/drawing/2014/main" id="{F9CF8302-8B64-4986-BF07-05763E684E78}"/>
              </a:ext>
            </a:extLst>
          </p:cNvPr>
          <p:cNvCxnSpPr>
            <a:cxnSpLocks/>
          </p:cNvCxnSpPr>
          <p:nvPr/>
        </p:nvCxnSpPr>
        <p:spPr>
          <a:xfrm>
            <a:off x="1459292" y="4158499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42;p17">
            <a:extLst>
              <a:ext uri="{FF2B5EF4-FFF2-40B4-BE49-F238E27FC236}">
                <a16:creationId xmlns:a16="http://schemas.microsoft.com/office/drawing/2014/main" id="{97CD7556-9081-4652-AA2B-B737549AE31F}"/>
              </a:ext>
            </a:extLst>
          </p:cNvPr>
          <p:cNvCxnSpPr>
            <a:cxnSpLocks/>
          </p:cNvCxnSpPr>
          <p:nvPr/>
        </p:nvCxnSpPr>
        <p:spPr>
          <a:xfrm>
            <a:off x="1468472" y="5140836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47;p17">
            <a:extLst>
              <a:ext uri="{FF2B5EF4-FFF2-40B4-BE49-F238E27FC236}">
                <a16:creationId xmlns:a16="http://schemas.microsoft.com/office/drawing/2014/main" id="{FAA71570-5801-4015-82CD-D9775EA56F10}"/>
              </a:ext>
            </a:extLst>
          </p:cNvPr>
          <p:cNvSpPr/>
          <p:nvPr/>
        </p:nvSpPr>
        <p:spPr>
          <a:xfrm>
            <a:off x="133864" y="2587515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47;p17">
            <a:extLst>
              <a:ext uri="{FF2B5EF4-FFF2-40B4-BE49-F238E27FC236}">
                <a16:creationId xmlns:a16="http://schemas.microsoft.com/office/drawing/2014/main" id="{6763EEA2-118B-466C-9DD0-F0F9211CD4CC}"/>
              </a:ext>
            </a:extLst>
          </p:cNvPr>
          <p:cNvSpPr/>
          <p:nvPr/>
        </p:nvSpPr>
        <p:spPr>
          <a:xfrm>
            <a:off x="1391623" y="2578335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47;p17">
            <a:extLst>
              <a:ext uri="{FF2B5EF4-FFF2-40B4-BE49-F238E27FC236}">
                <a16:creationId xmlns:a16="http://schemas.microsoft.com/office/drawing/2014/main" id="{71675CC1-0C29-40F9-BEAF-DB22ED0FFEC9}"/>
              </a:ext>
            </a:extLst>
          </p:cNvPr>
          <p:cNvSpPr/>
          <p:nvPr/>
        </p:nvSpPr>
        <p:spPr>
          <a:xfrm>
            <a:off x="2777912" y="2596696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47;p17">
            <a:extLst>
              <a:ext uri="{FF2B5EF4-FFF2-40B4-BE49-F238E27FC236}">
                <a16:creationId xmlns:a16="http://schemas.microsoft.com/office/drawing/2014/main" id="{C7CD3C04-BBBF-4384-86B2-888543CCD566}"/>
              </a:ext>
            </a:extLst>
          </p:cNvPr>
          <p:cNvSpPr/>
          <p:nvPr/>
        </p:nvSpPr>
        <p:spPr>
          <a:xfrm>
            <a:off x="4301912" y="2605876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47;p17">
            <a:extLst>
              <a:ext uri="{FF2B5EF4-FFF2-40B4-BE49-F238E27FC236}">
                <a16:creationId xmlns:a16="http://schemas.microsoft.com/office/drawing/2014/main" id="{6CB72B18-878A-4C7B-89F0-99F677DF1360}"/>
              </a:ext>
            </a:extLst>
          </p:cNvPr>
          <p:cNvSpPr/>
          <p:nvPr/>
        </p:nvSpPr>
        <p:spPr>
          <a:xfrm>
            <a:off x="5825912" y="2587515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47;p17">
            <a:extLst>
              <a:ext uri="{FF2B5EF4-FFF2-40B4-BE49-F238E27FC236}">
                <a16:creationId xmlns:a16="http://schemas.microsoft.com/office/drawing/2014/main" id="{A5827445-1DF9-4493-AA8E-BCACA1F27001}"/>
              </a:ext>
            </a:extLst>
          </p:cNvPr>
          <p:cNvSpPr/>
          <p:nvPr/>
        </p:nvSpPr>
        <p:spPr>
          <a:xfrm>
            <a:off x="7533526" y="2578334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그림 4" descr="앉아있는, 음식, 그리기, 표지판이(가) 표시된 사진&#10;&#10;자동 생성된 설명">
            <a:extLst>
              <a:ext uri="{FF2B5EF4-FFF2-40B4-BE49-F238E27FC236}">
                <a16:creationId xmlns:a16="http://schemas.microsoft.com/office/drawing/2014/main" id="{B1CFEBC7-8C82-42C9-A6F9-AC4AC95C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1"/>
            <a:ext cx="9040483" cy="4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36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>
                <a:solidFill>
                  <a:srgbClr val="CD1527"/>
                </a:solidFill>
                <a:latin typeface="맑은 고딕"/>
                <a:ea typeface="맑은 고딕"/>
              </a:rPr>
              <a:t>CHAPTER 4</a:t>
            </a:r>
            <a:endParaRPr lang="en-US" altLang="ko-KR" sz="2000" dirty="0">
              <a:solidFill>
                <a:srgbClr val="CD1527"/>
              </a:solidFill>
              <a:latin typeface="+mn-ea"/>
            </a:endParaRPr>
          </a:p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메뉴구성 - 전체메뉴</a:t>
            </a:r>
            <a:endParaRPr lang="ko-KR" altLang="en-US" sz="2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7" name="그림 4" descr="앉아있는, 음식, 그리기, 표지판이(가) 표시된 사진&#10;&#10;자동 생성된 설명">
            <a:extLst>
              <a:ext uri="{FF2B5EF4-FFF2-40B4-BE49-F238E27FC236}">
                <a16:creationId xmlns:a16="http://schemas.microsoft.com/office/drawing/2014/main" id="{B1CFEBC7-8C82-42C9-A6F9-AC4AC95C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1"/>
            <a:ext cx="9040483" cy="48121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16C95A-B8ED-40ED-B9C4-D962FA1577A3}"/>
              </a:ext>
            </a:extLst>
          </p:cNvPr>
          <p:cNvSpPr/>
          <p:nvPr/>
        </p:nvSpPr>
        <p:spPr>
          <a:xfrm>
            <a:off x="2897460" y="1940311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공지센터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7DCEF8E-448D-434F-A5C7-C343CC30D342}"/>
              </a:ext>
            </a:extLst>
          </p:cNvPr>
          <p:cNvSpPr/>
          <p:nvPr/>
        </p:nvSpPr>
        <p:spPr>
          <a:xfrm>
            <a:off x="2897460" y="258150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거래게시판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0D4C8D-4A8A-4FBB-9CE1-6280AC99E3EB}"/>
              </a:ext>
            </a:extLst>
          </p:cNvPr>
          <p:cNvSpPr/>
          <p:nvPr/>
        </p:nvSpPr>
        <p:spPr>
          <a:xfrm>
            <a:off x="2897460" y="3222702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통합검색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4614DE4-2B8C-47F3-A45D-3A1ADB71DE1E}"/>
              </a:ext>
            </a:extLst>
          </p:cNvPr>
          <p:cNvSpPr/>
          <p:nvPr/>
        </p:nvSpPr>
        <p:spPr>
          <a:xfrm>
            <a:off x="2897459" y="3873188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내 정보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6158DA-840A-464C-A70A-A92F3DF9D757}"/>
              </a:ext>
            </a:extLst>
          </p:cNvPr>
          <p:cNvSpPr/>
          <p:nvPr/>
        </p:nvSpPr>
        <p:spPr>
          <a:xfrm>
            <a:off x="2897459" y="4560847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상품게시판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9" name="Google Shape;611;p41">
            <a:extLst>
              <a:ext uri="{FF2B5EF4-FFF2-40B4-BE49-F238E27FC236}">
                <a16:creationId xmlns:a16="http://schemas.microsoft.com/office/drawing/2014/main" id="{18E888E9-B035-428C-8D15-ABC082116979}"/>
              </a:ext>
            </a:extLst>
          </p:cNvPr>
          <p:cNvSpPr/>
          <p:nvPr/>
        </p:nvSpPr>
        <p:spPr>
          <a:xfrm>
            <a:off x="4518499" y="640328"/>
            <a:ext cx="563400" cy="61767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ADF7C3-9725-4776-89FC-DA27620D98C7}"/>
              </a:ext>
            </a:extLst>
          </p:cNvPr>
          <p:cNvSpPr/>
          <p:nvPr/>
        </p:nvSpPr>
        <p:spPr>
          <a:xfrm>
            <a:off x="5313557" y="126194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회원가입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AED23C1-AFC9-4A0E-BBFA-5BA2E990565E}"/>
              </a:ext>
            </a:extLst>
          </p:cNvPr>
          <p:cNvSpPr/>
          <p:nvPr/>
        </p:nvSpPr>
        <p:spPr>
          <a:xfrm>
            <a:off x="5313557" y="1940311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구매게시판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AD94BD-891A-42E8-AD8E-274A597C005F}"/>
              </a:ext>
            </a:extLst>
          </p:cNvPr>
          <p:cNvSpPr/>
          <p:nvPr/>
        </p:nvSpPr>
        <p:spPr>
          <a:xfrm>
            <a:off x="5313556" y="5229920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채팅방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99493F-F4E0-4323-BBD0-A88EBA92FD4C}"/>
              </a:ext>
            </a:extLst>
          </p:cNvPr>
          <p:cNvSpPr/>
          <p:nvPr/>
        </p:nvSpPr>
        <p:spPr>
          <a:xfrm>
            <a:off x="5313556" y="5871115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회사소개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602DBF2-7FB0-4619-A751-E114F7EDE769}"/>
              </a:ext>
            </a:extLst>
          </p:cNvPr>
          <p:cNvSpPr/>
          <p:nvPr/>
        </p:nvSpPr>
        <p:spPr>
          <a:xfrm>
            <a:off x="5313556" y="261867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판메게시판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28C1946-AF21-4425-92DA-D3383AF0880A}"/>
              </a:ext>
            </a:extLst>
          </p:cNvPr>
          <p:cNvSpPr/>
          <p:nvPr/>
        </p:nvSpPr>
        <p:spPr>
          <a:xfrm>
            <a:off x="5313556" y="3269164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공지게시판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88DD9D7-9EBD-4F50-860A-BD3ED61D56DA}"/>
              </a:ext>
            </a:extLst>
          </p:cNvPr>
          <p:cNvSpPr/>
          <p:nvPr/>
        </p:nvSpPr>
        <p:spPr>
          <a:xfrm>
            <a:off x="5313557" y="3938237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상품게시판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D1877B6-6A84-425B-AB73-8860989CF812}"/>
              </a:ext>
            </a:extLst>
          </p:cNvPr>
          <p:cNvSpPr/>
          <p:nvPr/>
        </p:nvSpPr>
        <p:spPr>
          <a:xfrm>
            <a:off x="5313557" y="4579432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신고게시판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86BE473-699A-4DA9-BA6A-86EB0789B2EC}"/>
              </a:ext>
            </a:extLst>
          </p:cNvPr>
          <p:cNvSpPr/>
          <p:nvPr/>
        </p:nvSpPr>
        <p:spPr>
          <a:xfrm>
            <a:off x="2897460" y="5229920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문의게시판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0D8286-1FD2-411D-8E33-AEF42C5F75FD}"/>
              </a:ext>
            </a:extLst>
          </p:cNvPr>
          <p:cNvSpPr/>
          <p:nvPr/>
        </p:nvSpPr>
        <p:spPr>
          <a:xfrm>
            <a:off x="6568069" y="4839627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결제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E4974F5-A83E-49CC-9C08-5ECECA8C9DA3}"/>
              </a:ext>
            </a:extLst>
          </p:cNvPr>
          <p:cNvSpPr/>
          <p:nvPr/>
        </p:nvSpPr>
        <p:spPr>
          <a:xfrm>
            <a:off x="6568069" y="4198432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배송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E2DCB54-4F96-44A5-8A5E-282DA8345EA7}"/>
              </a:ext>
            </a:extLst>
          </p:cNvPr>
          <p:cNvSpPr/>
          <p:nvPr/>
        </p:nvSpPr>
        <p:spPr>
          <a:xfrm>
            <a:off x="6568069" y="3529359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후기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FE91494-272D-4456-9E2E-02F09911A38F}"/>
              </a:ext>
            </a:extLst>
          </p:cNvPr>
          <p:cNvSpPr/>
          <p:nvPr/>
        </p:nvSpPr>
        <p:spPr>
          <a:xfrm>
            <a:off x="6568069" y="2878871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관심상품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9F49144-E32F-415E-9B2C-7D049F7EF2F3}"/>
              </a:ext>
            </a:extLst>
          </p:cNvPr>
          <p:cNvSpPr/>
          <p:nvPr/>
        </p:nvSpPr>
        <p:spPr>
          <a:xfrm>
            <a:off x="6568069" y="2237675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통계차트</a:t>
            </a:r>
            <a:endParaRPr lang="ko-KR" altLang="en-US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9526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>
                <a:solidFill>
                  <a:srgbClr val="CD1527"/>
                </a:solidFill>
                <a:latin typeface="맑은 고딕"/>
                <a:ea typeface="맑은 고딕"/>
              </a:rPr>
              <a:t>CHAPTER 4</a:t>
            </a:r>
            <a:endParaRPr lang="en-US" altLang="ko-KR" sz="2000" dirty="0">
              <a:solidFill>
                <a:srgbClr val="CD1527"/>
              </a:solidFill>
              <a:latin typeface="+mn-ea"/>
            </a:endParaRPr>
          </a:p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메뉴구성 - 일반유저</a:t>
            </a:r>
            <a:endParaRPr lang="ko-KR" altLang="en-US" sz="2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7" name="그림 4" descr="앉아있는, 음식, 그리기, 표지판이(가) 표시된 사진&#10;&#10;자동 생성된 설명">
            <a:extLst>
              <a:ext uri="{FF2B5EF4-FFF2-40B4-BE49-F238E27FC236}">
                <a16:creationId xmlns:a16="http://schemas.microsoft.com/office/drawing/2014/main" id="{B1CFEBC7-8C82-42C9-A6F9-AC4AC95C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1"/>
            <a:ext cx="9040483" cy="48121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16C95A-B8ED-40ED-B9C4-D962FA1577A3}"/>
              </a:ext>
            </a:extLst>
          </p:cNvPr>
          <p:cNvSpPr/>
          <p:nvPr/>
        </p:nvSpPr>
        <p:spPr>
          <a:xfrm>
            <a:off x="834484" y="1940311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공지센터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7DCEF8E-448D-434F-A5C7-C343CC30D342}"/>
              </a:ext>
            </a:extLst>
          </p:cNvPr>
          <p:cNvSpPr/>
          <p:nvPr/>
        </p:nvSpPr>
        <p:spPr>
          <a:xfrm>
            <a:off x="2079704" y="1940311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거래게시판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0D4C8D-4A8A-4FBB-9CE1-6280AC99E3EB}"/>
              </a:ext>
            </a:extLst>
          </p:cNvPr>
          <p:cNvSpPr/>
          <p:nvPr/>
        </p:nvSpPr>
        <p:spPr>
          <a:xfrm>
            <a:off x="3324924" y="1940312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통합검색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4614DE4-2B8C-47F3-A45D-3A1ADB71DE1E}"/>
              </a:ext>
            </a:extLst>
          </p:cNvPr>
          <p:cNvSpPr/>
          <p:nvPr/>
        </p:nvSpPr>
        <p:spPr>
          <a:xfrm>
            <a:off x="4616605" y="1940310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내 정보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6158DA-840A-464C-A70A-A92F3DF9D757}"/>
              </a:ext>
            </a:extLst>
          </p:cNvPr>
          <p:cNvSpPr/>
          <p:nvPr/>
        </p:nvSpPr>
        <p:spPr>
          <a:xfrm>
            <a:off x="5908288" y="1940310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상품게시판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ADF7C3-9725-4776-89FC-DA27620D98C7}"/>
              </a:ext>
            </a:extLst>
          </p:cNvPr>
          <p:cNvSpPr/>
          <p:nvPr/>
        </p:nvSpPr>
        <p:spPr>
          <a:xfrm>
            <a:off x="4644484" y="2999677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회원가입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AED23C1-AFC9-4A0E-BBFA-5BA2E990565E}"/>
              </a:ext>
            </a:extLst>
          </p:cNvPr>
          <p:cNvSpPr/>
          <p:nvPr/>
        </p:nvSpPr>
        <p:spPr>
          <a:xfrm>
            <a:off x="2107581" y="2999677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구매게시판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AD94BD-891A-42E8-AD8E-274A597C005F}"/>
              </a:ext>
            </a:extLst>
          </p:cNvPr>
          <p:cNvSpPr/>
          <p:nvPr/>
        </p:nvSpPr>
        <p:spPr>
          <a:xfrm>
            <a:off x="7255727" y="3724505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채팅방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99493F-F4E0-4323-BBD0-A88EBA92FD4C}"/>
              </a:ext>
            </a:extLst>
          </p:cNvPr>
          <p:cNvSpPr/>
          <p:nvPr/>
        </p:nvSpPr>
        <p:spPr>
          <a:xfrm>
            <a:off x="862361" y="2999677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회사소개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602DBF2-7FB0-4619-A751-E114F7EDE769}"/>
              </a:ext>
            </a:extLst>
          </p:cNvPr>
          <p:cNvSpPr/>
          <p:nvPr/>
        </p:nvSpPr>
        <p:spPr>
          <a:xfrm>
            <a:off x="2107580" y="372450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판메게시판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28C1946-AF21-4425-92DA-D3383AF0880A}"/>
              </a:ext>
            </a:extLst>
          </p:cNvPr>
          <p:cNvSpPr/>
          <p:nvPr/>
        </p:nvSpPr>
        <p:spPr>
          <a:xfrm>
            <a:off x="862361" y="372450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공지게시판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88DD9D7-9EBD-4F50-860A-BD3ED61D56DA}"/>
              </a:ext>
            </a:extLst>
          </p:cNvPr>
          <p:cNvSpPr/>
          <p:nvPr/>
        </p:nvSpPr>
        <p:spPr>
          <a:xfrm>
            <a:off x="5936167" y="299967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상품게시판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D1877B6-6A84-425B-AB73-8860989CF812}"/>
              </a:ext>
            </a:extLst>
          </p:cNvPr>
          <p:cNvSpPr/>
          <p:nvPr/>
        </p:nvSpPr>
        <p:spPr>
          <a:xfrm>
            <a:off x="7255728" y="299967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신고게시판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86BE473-699A-4DA9-BA6A-86EB0789B2EC}"/>
              </a:ext>
            </a:extLst>
          </p:cNvPr>
          <p:cNvSpPr/>
          <p:nvPr/>
        </p:nvSpPr>
        <p:spPr>
          <a:xfrm>
            <a:off x="7227850" y="1940310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문의게시판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3" name="Google Shape;611;p41">
            <a:extLst>
              <a:ext uri="{FF2B5EF4-FFF2-40B4-BE49-F238E27FC236}">
                <a16:creationId xmlns:a16="http://schemas.microsoft.com/office/drawing/2014/main" id="{19C8F6F5-FADA-4E24-B411-8F000474135A}"/>
              </a:ext>
            </a:extLst>
          </p:cNvPr>
          <p:cNvSpPr/>
          <p:nvPr/>
        </p:nvSpPr>
        <p:spPr>
          <a:xfrm rot="-5400000">
            <a:off x="4281535" y="-1575977"/>
            <a:ext cx="563400" cy="7784334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1B3DD40-2A0F-427A-9EE7-0828A5F477A9}"/>
              </a:ext>
            </a:extLst>
          </p:cNvPr>
          <p:cNvSpPr/>
          <p:nvPr/>
        </p:nvSpPr>
        <p:spPr>
          <a:xfrm>
            <a:off x="4644483" y="4412163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배송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2CB0E05-630E-41A6-8485-59A22932E220}"/>
              </a:ext>
            </a:extLst>
          </p:cNvPr>
          <p:cNvSpPr/>
          <p:nvPr/>
        </p:nvSpPr>
        <p:spPr>
          <a:xfrm>
            <a:off x="4644483" y="5127700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후기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CA29FF0-9BD1-4BB9-BD3D-077FFBF3ED5C}"/>
              </a:ext>
            </a:extLst>
          </p:cNvPr>
          <p:cNvSpPr/>
          <p:nvPr/>
        </p:nvSpPr>
        <p:spPr>
          <a:xfrm>
            <a:off x="4644483" y="5833944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관심상품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DA36282-C6F2-4ED5-89D3-A53E873AAA21}"/>
              </a:ext>
            </a:extLst>
          </p:cNvPr>
          <p:cNvSpPr/>
          <p:nvPr/>
        </p:nvSpPr>
        <p:spPr>
          <a:xfrm>
            <a:off x="4644483" y="3724505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결제</a:t>
            </a:r>
            <a:endParaRPr lang="ko-KR" altLang="en-US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5123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>
                <a:solidFill>
                  <a:srgbClr val="CD1527"/>
                </a:solidFill>
                <a:latin typeface="맑은 고딕"/>
                <a:ea typeface="맑은 고딕"/>
              </a:rPr>
              <a:t>CHAPTER 4</a:t>
            </a:r>
            <a:endParaRPr lang="en-US" altLang="ko-KR" sz="2000" dirty="0">
              <a:solidFill>
                <a:srgbClr val="CD1527"/>
              </a:solidFill>
              <a:latin typeface="+mn-ea"/>
            </a:endParaRPr>
          </a:p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메뉴구성 - 관리자 페이지</a:t>
            </a:r>
            <a:endParaRPr lang="ko-KR" altLang="en-US" sz="2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7" name="그림 4" descr="앉아있는, 음식, 그리기, 표지판이(가) 표시된 사진&#10;&#10;자동 생성된 설명">
            <a:extLst>
              <a:ext uri="{FF2B5EF4-FFF2-40B4-BE49-F238E27FC236}">
                <a16:creationId xmlns:a16="http://schemas.microsoft.com/office/drawing/2014/main" id="{B1CFEBC7-8C82-42C9-A6F9-AC4AC95C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1"/>
            <a:ext cx="9040483" cy="48121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16C95A-B8ED-40ED-B9C4-D962FA1577A3}"/>
              </a:ext>
            </a:extLst>
          </p:cNvPr>
          <p:cNvSpPr/>
          <p:nvPr/>
        </p:nvSpPr>
        <p:spPr>
          <a:xfrm>
            <a:off x="834484" y="1940311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공지센터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7DCEF8E-448D-434F-A5C7-C343CC30D342}"/>
              </a:ext>
            </a:extLst>
          </p:cNvPr>
          <p:cNvSpPr/>
          <p:nvPr/>
        </p:nvSpPr>
        <p:spPr>
          <a:xfrm>
            <a:off x="2079704" y="1940311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거래게시판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0D4C8D-4A8A-4FBB-9CE1-6280AC99E3EB}"/>
              </a:ext>
            </a:extLst>
          </p:cNvPr>
          <p:cNvSpPr/>
          <p:nvPr/>
        </p:nvSpPr>
        <p:spPr>
          <a:xfrm>
            <a:off x="3324924" y="1940312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통합검색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4614DE4-2B8C-47F3-A45D-3A1ADB71DE1E}"/>
              </a:ext>
            </a:extLst>
          </p:cNvPr>
          <p:cNvSpPr/>
          <p:nvPr/>
        </p:nvSpPr>
        <p:spPr>
          <a:xfrm>
            <a:off x="4616605" y="1940310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내 정보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6158DA-840A-464C-A70A-A92F3DF9D757}"/>
              </a:ext>
            </a:extLst>
          </p:cNvPr>
          <p:cNvSpPr/>
          <p:nvPr/>
        </p:nvSpPr>
        <p:spPr>
          <a:xfrm>
            <a:off x="5908288" y="1940310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상품게시판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ADF7C3-9725-4776-89FC-DA27620D98C7}"/>
              </a:ext>
            </a:extLst>
          </p:cNvPr>
          <p:cNvSpPr/>
          <p:nvPr/>
        </p:nvSpPr>
        <p:spPr>
          <a:xfrm>
            <a:off x="4644484" y="2999677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회원가입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AED23C1-AFC9-4A0E-BBFA-5BA2E990565E}"/>
              </a:ext>
            </a:extLst>
          </p:cNvPr>
          <p:cNvSpPr/>
          <p:nvPr/>
        </p:nvSpPr>
        <p:spPr>
          <a:xfrm>
            <a:off x="2107581" y="2999677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구매게시판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AD94BD-891A-42E8-AD8E-274A597C005F}"/>
              </a:ext>
            </a:extLst>
          </p:cNvPr>
          <p:cNvSpPr/>
          <p:nvPr/>
        </p:nvSpPr>
        <p:spPr>
          <a:xfrm>
            <a:off x="7255727" y="3724505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채팅방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99493F-F4E0-4323-BBD0-A88EBA92FD4C}"/>
              </a:ext>
            </a:extLst>
          </p:cNvPr>
          <p:cNvSpPr/>
          <p:nvPr/>
        </p:nvSpPr>
        <p:spPr>
          <a:xfrm>
            <a:off x="862361" y="2999677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회사소개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602DBF2-7FB0-4619-A751-E114F7EDE769}"/>
              </a:ext>
            </a:extLst>
          </p:cNvPr>
          <p:cNvSpPr/>
          <p:nvPr/>
        </p:nvSpPr>
        <p:spPr>
          <a:xfrm>
            <a:off x="2107580" y="372450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판메게시판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28C1946-AF21-4425-92DA-D3383AF0880A}"/>
              </a:ext>
            </a:extLst>
          </p:cNvPr>
          <p:cNvSpPr/>
          <p:nvPr/>
        </p:nvSpPr>
        <p:spPr>
          <a:xfrm>
            <a:off x="862361" y="372450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공지게시판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88DD9D7-9EBD-4F50-860A-BD3ED61D56DA}"/>
              </a:ext>
            </a:extLst>
          </p:cNvPr>
          <p:cNvSpPr/>
          <p:nvPr/>
        </p:nvSpPr>
        <p:spPr>
          <a:xfrm>
            <a:off x="5936167" y="299967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상품게시판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D1877B6-6A84-425B-AB73-8860989CF812}"/>
              </a:ext>
            </a:extLst>
          </p:cNvPr>
          <p:cNvSpPr/>
          <p:nvPr/>
        </p:nvSpPr>
        <p:spPr>
          <a:xfrm>
            <a:off x="7255728" y="299967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신고게시판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86BE473-699A-4DA9-BA6A-86EB0789B2EC}"/>
              </a:ext>
            </a:extLst>
          </p:cNvPr>
          <p:cNvSpPr/>
          <p:nvPr/>
        </p:nvSpPr>
        <p:spPr>
          <a:xfrm>
            <a:off x="7227850" y="1940310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문의게시판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3" name="Google Shape;611;p41">
            <a:extLst>
              <a:ext uri="{FF2B5EF4-FFF2-40B4-BE49-F238E27FC236}">
                <a16:creationId xmlns:a16="http://schemas.microsoft.com/office/drawing/2014/main" id="{19C8F6F5-FADA-4E24-B411-8F000474135A}"/>
              </a:ext>
            </a:extLst>
          </p:cNvPr>
          <p:cNvSpPr/>
          <p:nvPr/>
        </p:nvSpPr>
        <p:spPr>
          <a:xfrm rot="-5400000">
            <a:off x="4281535" y="-1575977"/>
            <a:ext cx="563400" cy="7784334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F58D9A-A024-41EB-A11E-9837D0CC5B7B}"/>
              </a:ext>
            </a:extLst>
          </p:cNvPr>
          <p:cNvSpPr/>
          <p:nvPr/>
        </p:nvSpPr>
        <p:spPr>
          <a:xfrm>
            <a:off x="7246435" y="5815358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결제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256271-B5EC-42B5-8927-C4BE64A687A1}"/>
              </a:ext>
            </a:extLst>
          </p:cNvPr>
          <p:cNvSpPr/>
          <p:nvPr/>
        </p:nvSpPr>
        <p:spPr>
          <a:xfrm>
            <a:off x="7246435" y="5118407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배송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17D68C0-41C2-4A9B-8105-3EC8AF82D6CE}"/>
              </a:ext>
            </a:extLst>
          </p:cNvPr>
          <p:cNvSpPr/>
          <p:nvPr/>
        </p:nvSpPr>
        <p:spPr>
          <a:xfrm>
            <a:off x="7255727" y="4412164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후기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B68C9C-6992-4CC2-A089-82A2D51B350B}"/>
              </a:ext>
            </a:extLst>
          </p:cNvPr>
          <p:cNvSpPr/>
          <p:nvPr/>
        </p:nvSpPr>
        <p:spPr>
          <a:xfrm>
            <a:off x="2079703" y="4458626"/>
            <a:ext cx="1031486" cy="511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통계차트</a:t>
            </a:r>
            <a:endParaRPr lang="ko-KR" altLang="en-US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59554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`5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666196" y="2873468"/>
              <a:ext cx="1446230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dirty="0" err="1">
                  <a:latin typeface="+mn-ea"/>
                </a:rPr>
                <a:t>use_case</a:t>
              </a:r>
              <a:endParaRPr lang="ko-KR" altLang="en-US" sz="2400" b="1" dirty="0">
                <a:latin typeface="+mn-ea"/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id="{5B32AA7D-1DC7-497A-AADD-4445CAB0F85B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4" name="그림 3" descr="앉아있는, 어두운, 음식, 그리기이(가) 표시된 사진&#10;&#10;자동 생성된 설명">
            <a:extLst>
              <a:ext uri="{FF2B5EF4-FFF2-40B4-BE49-F238E27FC236}">
                <a16:creationId xmlns:a16="http://schemas.microsoft.com/office/drawing/2014/main" id="{4D0A7352-DBDC-4133-AAC5-ECBF39CC7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0"/>
            <a:ext cx="9144000" cy="4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60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73460" y="492963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5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로그인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021" r="3300" b="19615"/>
          <a:stretch/>
        </p:blipFill>
        <p:spPr>
          <a:xfrm>
            <a:off x="0" y="1466491"/>
            <a:ext cx="8951638" cy="5132717"/>
          </a:xfrm>
          <a:prstGeom prst="rect">
            <a:avLst/>
          </a:prstGeom>
        </p:spPr>
      </p:pic>
      <p:pic>
        <p:nvPicPr>
          <p:cNvPr id="3" name="그림 3" descr="앉아있는, 어두운, 음식, 그리기이(가) 표시된 사진&#10;&#10;자동 생성된 설명">
            <a:extLst>
              <a:ext uri="{FF2B5EF4-FFF2-40B4-BE49-F238E27FC236}">
                <a16:creationId xmlns:a16="http://schemas.microsoft.com/office/drawing/2014/main" id="{89581F87-3E05-4BAC-847B-CF114CF8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0"/>
            <a:ext cx="9144000" cy="4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07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" r="430" b="14393"/>
          <a:stretch/>
        </p:blipFill>
        <p:spPr>
          <a:xfrm>
            <a:off x="575349" y="1200849"/>
            <a:ext cx="7579100" cy="523256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73460" y="492963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5</a:t>
            </a:r>
          </a:p>
          <a:p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마이페이지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" name="그림 3" descr="앉아있는, 어두운, 음식, 그리기이(가) 표시된 사진&#10;&#10;자동 생성된 설명">
            <a:extLst>
              <a:ext uri="{FF2B5EF4-FFF2-40B4-BE49-F238E27FC236}">
                <a16:creationId xmlns:a16="http://schemas.microsoft.com/office/drawing/2014/main" id="{E4511180-A55F-4776-9F32-B0287F305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0"/>
            <a:ext cx="9144000" cy="4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15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73460" y="492963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5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거래게시판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134" r="1292" b="1460"/>
          <a:stretch/>
        </p:blipFill>
        <p:spPr>
          <a:xfrm>
            <a:off x="810882" y="1293963"/>
            <a:ext cx="7916349" cy="5426015"/>
          </a:xfrm>
          <a:prstGeom prst="rect">
            <a:avLst/>
          </a:prstGeom>
        </p:spPr>
      </p:pic>
      <p:pic>
        <p:nvPicPr>
          <p:cNvPr id="3" name="그림 3" descr="앉아있는, 어두운, 음식, 그리기이(가) 표시된 사진&#10;&#10;자동 생성된 설명">
            <a:extLst>
              <a:ext uri="{FF2B5EF4-FFF2-40B4-BE49-F238E27FC236}">
                <a16:creationId xmlns:a16="http://schemas.microsoft.com/office/drawing/2014/main" id="{479D39D7-9076-42BD-83CF-E4E0FDF3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0"/>
            <a:ext cx="9144000" cy="4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79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73460" y="492963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5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대리판매기능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738" r="1128" b="19265"/>
          <a:stretch/>
        </p:blipFill>
        <p:spPr>
          <a:xfrm>
            <a:off x="353683" y="1345719"/>
            <a:ext cx="8074325" cy="4783161"/>
          </a:xfrm>
          <a:prstGeom prst="rect">
            <a:avLst/>
          </a:prstGeom>
        </p:spPr>
      </p:pic>
      <p:pic>
        <p:nvPicPr>
          <p:cNvPr id="2" name="그림 3" descr="앉아있는, 어두운, 음식, 그리기이(가) 표시된 사진&#10;&#10;자동 생성된 설명">
            <a:extLst>
              <a:ext uri="{FF2B5EF4-FFF2-40B4-BE49-F238E27FC236}">
                <a16:creationId xmlns:a16="http://schemas.microsoft.com/office/drawing/2014/main" id="{7EEA4763-F9F3-454E-9F33-4E351F15B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0"/>
            <a:ext cx="9144000" cy="4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73460" y="492963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5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관리자 기능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 t="740" r="1076" b="1711"/>
          <a:stretch/>
        </p:blipFill>
        <p:spPr>
          <a:xfrm>
            <a:off x="476747" y="1200849"/>
            <a:ext cx="8173254" cy="5253488"/>
          </a:xfrm>
          <a:prstGeom prst="rect">
            <a:avLst/>
          </a:prstGeom>
        </p:spPr>
      </p:pic>
      <p:pic>
        <p:nvPicPr>
          <p:cNvPr id="2" name="그림 3" descr="앉아있는, 어두운, 음식, 그리기이(가) 표시된 사진&#10;&#10;자동 생성된 설명">
            <a:extLst>
              <a:ext uri="{FF2B5EF4-FFF2-40B4-BE49-F238E27FC236}">
                <a16:creationId xmlns:a16="http://schemas.microsoft.com/office/drawing/2014/main" id="{A3B452CB-9437-4740-9FD4-175E8B0BA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0"/>
            <a:ext cx="9144000" cy="4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6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2400" b="1" dirty="0">
                  <a:latin typeface="맑은 고딕"/>
                  <a:ea typeface="맑은 고딕"/>
                </a:rPr>
                <a:t>프로젝트 개요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98" name="Picture 2" descr="C:\Users\user\Desktop\제목 없음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950352" y="4192437"/>
            <a:ext cx="3298868" cy="135626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latin typeface="Malgun Gothic"/>
                <a:ea typeface="Malgun Gothic"/>
              </a:rPr>
              <a:t>- </a:t>
            </a:r>
            <a:r>
              <a:rPr lang="ko-KR" sz="1400" dirty="0">
                <a:latin typeface="Malgun Gothic"/>
                <a:ea typeface="Malgun Gothic"/>
              </a:rPr>
              <a:t>실제 사업가능성이 있는 아이템</a:t>
            </a:r>
            <a:r>
              <a:rPr lang="en-US" altLang="ko-KR" sz="1400" dirty="0"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latin typeface="Malgun Gothic"/>
                <a:ea typeface="Malgun Gothic"/>
              </a:rPr>
              <a:t>선정</a:t>
            </a:r>
            <a:br>
              <a:rPr lang="ko-KR" altLang="en-US" sz="1400" dirty="0">
                <a:latin typeface="Malgun Gothic"/>
                <a:ea typeface="Malgun Gothic"/>
              </a:rPr>
            </a:br>
            <a:r>
              <a:rPr lang="en-US" altLang="ko-KR" sz="1400" dirty="0">
                <a:latin typeface="Malgun Gothic"/>
                <a:ea typeface="Malgun Gothic"/>
              </a:rPr>
              <a:t>- </a:t>
            </a:r>
            <a:r>
              <a:rPr lang="ko-KR" sz="1400" dirty="0">
                <a:latin typeface="Malgun Gothic"/>
                <a:ea typeface="Malgun Gothic"/>
              </a:rPr>
              <a:t>팀원 전체가 힘을 발휘</a:t>
            </a:r>
            <a:r>
              <a:rPr lang="ko-KR" altLang="en-US" sz="1400" dirty="0">
                <a:latin typeface="Malgun Gothic"/>
                <a:ea typeface="Malgun Gothic"/>
              </a:rPr>
              <a:t> </a:t>
            </a:r>
            <a:r>
              <a:rPr lang="ko-KR" sz="1400" dirty="0">
                <a:latin typeface="Malgun Gothic"/>
                <a:ea typeface="Malgun Gothic"/>
              </a:rPr>
              <a:t>할 수 있는 </a:t>
            </a:r>
            <a:br>
              <a:rPr lang="ko-KR" altLang="en-US" sz="1400" dirty="0">
                <a:latin typeface="Malgun Gothic"/>
                <a:ea typeface="Malgun Gothic"/>
              </a:rPr>
            </a:br>
            <a:r>
              <a:rPr lang="ko-KR" sz="1400" dirty="0">
                <a:latin typeface="Malgun Gothic"/>
                <a:ea typeface="Malgun Gothic"/>
              </a:rPr>
              <a:t>주제</a:t>
            </a:r>
            <a:r>
              <a:rPr lang="ko-KR" altLang="en-US" sz="1400" dirty="0">
                <a:latin typeface="Malgun Gothic"/>
                <a:ea typeface="Malgun Gothic"/>
              </a:rPr>
              <a:t>선정이</a:t>
            </a:r>
            <a:r>
              <a:rPr lang="ko-KR" sz="1400" dirty="0">
                <a:latin typeface="Malgun Gothic"/>
                <a:ea typeface="Malgun Gothic"/>
              </a:rPr>
              <a:t> 목표</a:t>
            </a:r>
            <a:endParaRPr lang="ko-KR" sz="1400" dirty="0">
              <a:ea typeface="맑은 고딕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</p:txBody>
      </p:sp>
      <p:sp>
        <p:nvSpPr>
          <p:cNvPr id="2" name="직사각형 2">
            <a:extLst>
              <a:ext uri="{FF2B5EF4-FFF2-40B4-BE49-F238E27FC236}">
                <a16:creationId xmlns:a16="http://schemas.microsoft.com/office/drawing/2014/main" id="{C051A1CB-651A-408B-8A2A-72DF181B42B8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" y="-16534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1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73460" y="492963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5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고객센터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839" r="9607" b="11449"/>
          <a:stretch/>
        </p:blipFill>
        <p:spPr>
          <a:xfrm>
            <a:off x="845388" y="1354346"/>
            <a:ext cx="7418717" cy="4985291"/>
          </a:xfrm>
          <a:prstGeom prst="rect">
            <a:avLst/>
          </a:prstGeom>
        </p:spPr>
      </p:pic>
      <p:pic>
        <p:nvPicPr>
          <p:cNvPr id="2" name="그림 3" descr="앉아있는, 어두운, 음식, 그리기이(가) 표시된 사진&#10;&#10;자동 생성된 설명">
            <a:extLst>
              <a:ext uri="{FF2B5EF4-FFF2-40B4-BE49-F238E27FC236}">
                <a16:creationId xmlns:a16="http://schemas.microsoft.com/office/drawing/2014/main" id="{9E566755-78EE-4FCD-91C1-491F06912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0"/>
            <a:ext cx="9144000" cy="4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3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`6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152436" y="2873468"/>
              <a:ext cx="2473755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</a:rPr>
                <a:t>FBS </a:t>
              </a:r>
              <a:r>
                <a:rPr lang="ko-KR" altLang="en-US" sz="2400" b="1" dirty="0">
                  <a:latin typeface="+mn-ea"/>
                </a:rPr>
                <a:t>기능 정의서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id="{5B32AA7D-1DC7-497A-AADD-4445CAB0F85B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4" name="그림 4" descr="어두운, 음식, 그리기이(가) 표시된 사진&#10;&#10;자동 생성된 설명">
            <a:extLst>
              <a:ext uri="{FF2B5EF4-FFF2-40B4-BE49-F238E27FC236}">
                <a16:creationId xmlns:a16="http://schemas.microsoft.com/office/drawing/2014/main" id="{ED216A37-8BBF-4795-9461-686F253FD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4"/>
            <a:ext cx="9144000" cy="48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2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73460" y="492963"/>
            <a:ext cx="47525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6</a:t>
            </a:r>
          </a:p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FBS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기능정의서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8C1B3D70-A259-4B08-9AFC-6D1A5661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22" y="1203041"/>
            <a:ext cx="4147850" cy="5498518"/>
          </a:xfrm>
          <a:prstGeom prst="rect">
            <a:avLst/>
          </a:prstGeom>
        </p:spPr>
      </p:pic>
      <p:pic>
        <p:nvPicPr>
          <p:cNvPr id="3" name="그림 5">
            <a:extLst>
              <a:ext uri="{FF2B5EF4-FFF2-40B4-BE49-F238E27FC236}">
                <a16:creationId xmlns:a16="http://schemas.microsoft.com/office/drawing/2014/main" id="{16F8AAA2-0E39-450F-9904-9D314A12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677" y="1159990"/>
            <a:ext cx="4294742" cy="5538717"/>
          </a:xfrm>
          <a:prstGeom prst="rect">
            <a:avLst/>
          </a:prstGeom>
        </p:spPr>
      </p:pic>
      <p:pic>
        <p:nvPicPr>
          <p:cNvPr id="6" name="그림 4" descr="어두운, 음식, 그리기이(가) 표시된 사진&#10;&#10;자동 생성된 설명">
            <a:extLst>
              <a:ext uri="{FF2B5EF4-FFF2-40B4-BE49-F238E27FC236}">
                <a16:creationId xmlns:a16="http://schemas.microsoft.com/office/drawing/2014/main" id="{89C51F73-44EA-4F6C-A4CA-5B4D88A49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24"/>
            <a:ext cx="9144000" cy="48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05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`7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568416" y="2873468"/>
              <a:ext cx="1641796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</a:rPr>
                <a:t>DB </a:t>
              </a:r>
              <a:r>
                <a:rPr lang="ko-KR" altLang="en-US" sz="2400" b="1" dirty="0">
                  <a:latin typeface="+mn-ea"/>
                </a:rPr>
                <a:t>모델링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id="{5B32AA7D-1DC7-497A-AADD-4445CAB0F85B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4" name="그림 4" descr="음식, 그리기, 플레이어이(가) 표시된 사진&#10;&#10;자동 생성된 설명">
            <a:extLst>
              <a:ext uri="{FF2B5EF4-FFF2-40B4-BE49-F238E27FC236}">
                <a16:creationId xmlns:a16="http://schemas.microsoft.com/office/drawing/2014/main" id="{35D5E764-471A-48AF-80E6-8CCB3AF2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"/>
            <a:ext cx="9144000" cy="4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4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092281" y="150949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227161"/>
              </p:ext>
            </p:extLst>
          </p:nvPr>
        </p:nvGraphicFramePr>
        <p:xfrm>
          <a:off x="600271" y="1317862"/>
          <a:ext cx="8061135" cy="488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4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09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거래번호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(</a:t>
                      </a:r>
                      <a:r>
                        <a:rPr lang="af-ZA" altLang="ko-KR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PK)</a:t>
                      </a:r>
                      <a:endParaRPr lang="ko-KR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deal_no(PK)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Primary key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상품번호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(</a:t>
                      </a:r>
                      <a:r>
                        <a:rPr lang="af-ZA" altLang="ko-KR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FK)</a:t>
                      </a:r>
                      <a:endParaRPr lang="ko-KR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pd_no(FK)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결제 번호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(</a:t>
                      </a:r>
                      <a:r>
                        <a:rPr lang="af-ZA" altLang="ko-KR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FK)</a:t>
                      </a:r>
                      <a:endParaRPr lang="ko-KR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payment_no(FK)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 sz="1400" b="0" i="0" u="none" strike="noStrike" noProof="0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구매 회원 번호</a:t>
                      </a:r>
                      <a:endParaRPr lang="ko-KR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buy_mem_no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판매 회원 번호</a:t>
                      </a:r>
                      <a:endParaRPr lang="ko-KR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sell_mem_no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검수여부</a:t>
                      </a:r>
                      <a:endParaRPr lang="ko-KR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is_check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수취인</a:t>
                      </a:r>
                      <a:endParaRPr lang="ko-KR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receiver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VARCHAR2(100)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우편번호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deal_zipcode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배송주소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1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deal_address1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배송주소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2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deal_address2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연락처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1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deal_hp1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연락처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2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deal_hp2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연락처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3</a:t>
                      </a:r>
                      <a:endParaRPr lang="ko-KR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deal_hp3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배송시 요청사항</a:t>
                      </a:r>
                      <a:endParaRPr lang="ko-KR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deal_request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VARCHAR2(300)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주문상태</a:t>
                      </a:r>
                      <a:endParaRPr lang="ko-KR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deal_status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30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주문일자</a:t>
                      </a:r>
                      <a:endParaRPr lang="ko-KR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regdate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4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DATE</a:t>
                      </a:r>
                      <a:endParaRPr lang="af-ZA" sz="1400">
                        <a:solidFill>
                          <a:schemeClr val="bg1"/>
                        </a:solidFill>
                        <a:effectLst/>
                        <a:latin typeface="10X10 Bold"/>
                        <a:ea typeface="맑은 고딕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sysdate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8614" y="5709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CD1527"/>
                </a:solidFill>
                <a:latin typeface="+mn-ea"/>
              </a:rPr>
              <a:t>CHAPTER 7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600271" y="1263281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276336" y="893851"/>
            <a:ext cx="1670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거래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-ORDER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" name="그림 4" descr="음식, 그리기, 플레이어이(가) 표시된 사진&#10;&#10;자동 생성된 설명">
            <a:extLst>
              <a:ext uri="{FF2B5EF4-FFF2-40B4-BE49-F238E27FC236}">
                <a16:creationId xmlns:a16="http://schemas.microsoft.com/office/drawing/2014/main" id="{9E6A0659-94ED-4B63-B610-2634E32DB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"/>
            <a:ext cx="9144000" cy="489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A93EEC-1F85-4523-A8E8-7D7BD78882F2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8762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092281" y="150949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316260"/>
              </p:ext>
            </p:extLst>
          </p:nvPr>
        </p:nvGraphicFramePr>
        <p:xfrm>
          <a:off x="593312" y="1317503"/>
          <a:ext cx="7877347" cy="600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3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회원번호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(</a:t>
                      </a:r>
                      <a:r>
                        <a:rPr lang="af-ZA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PK)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mem_no(PK)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Primary key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아이디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mem_userid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비밀번호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mem_pwd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 b="0" i="0" u="none" strike="noStrike" noProof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이름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mem_name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성별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mem_gender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핸드폰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1</a:t>
                      </a:r>
                      <a:endParaRPr lang="ko-KR" sz="1200">
                        <a:solidFill>
                          <a:schemeClr val="bg1"/>
                        </a:solidFill>
                        <a:effectLst/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mem_hp1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VARCHAR2(10)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핸드폰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2</a:t>
                      </a:r>
                      <a:endParaRPr lang="ko-KR" sz="1200">
                        <a:solidFill>
                          <a:schemeClr val="bg1"/>
                        </a:solidFill>
                        <a:effectLst/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mem_hp2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VARCHAR2(10)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핸드폰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3</a:t>
                      </a:r>
                      <a:endParaRPr lang="ko-KR" sz="1200">
                        <a:solidFill>
                          <a:schemeClr val="bg1"/>
                        </a:solidFill>
                        <a:effectLst/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mem_hp3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VARCHAR2(10)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이메일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1</a:t>
                      </a:r>
                      <a:endParaRPr lang="ko-KR" sz="1200">
                        <a:solidFill>
                          <a:schemeClr val="bg1"/>
                        </a:solidFill>
                        <a:effectLst/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mem_email1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VARCHAR2(100)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이메일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2</a:t>
                      </a:r>
                      <a:endParaRPr lang="ko-KR" sz="1200">
                        <a:solidFill>
                          <a:schemeClr val="bg1"/>
                        </a:solidFill>
                        <a:effectLst/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mem_email2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VARCHAR2(100)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우편번호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mem_zipcode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VARCHAR2(100)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주소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1</a:t>
                      </a:r>
                      <a:endParaRPr lang="ko-KR" sz="1200">
                        <a:solidFill>
                          <a:schemeClr val="bg1"/>
                        </a:solidFill>
                        <a:effectLst/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mem_address1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주소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2</a:t>
                      </a:r>
                      <a:endParaRPr lang="ko-KR" sz="1200">
                        <a:solidFill>
                          <a:schemeClr val="bg1"/>
                        </a:solidFill>
                        <a:effectLst/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mem_address2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회원등급번호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(</a:t>
                      </a:r>
                      <a:r>
                        <a:rPr lang="af-ZA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FK)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member_rank_no(FK)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가입일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mem_regdate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DATE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sysdate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회원상태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mem_state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정지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,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탈퇴사유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mem_cause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VARCHAR2(300)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카카오톡아이디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kakao_id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연령대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mem_age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VARCHAR2(100)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420990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선호브랜드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mem_brand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VARCHAR2(100)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716674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피부타입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mem_skintype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VARCHAR2(100)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874246"/>
                  </a:ext>
                </a:extLst>
              </a:tr>
              <a:tr h="2983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피부톤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mem_tone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VARCHAR2(100)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574718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8614" y="5709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CD1527"/>
                </a:solidFill>
                <a:latin typeface="+mn-ea"/>
              </a:rPr>
              <a:t>CHAPTER 7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408317" y="1219655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905889" y="893949"/>
            <a:ext cx="2211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회원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-MEMBER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" name="그림 4" descr="음식, 그리기, 플레이어이(가) 표시된 사진&#10;&#10;자동 생성된 설명">
            <a:extLst>
              <a:ext uri="{FF2B5EF4-FFF2-40B4-BE49-F238E27FC236}">
                <a16:creationId xmlns:a16="http://schemas.microsoft.com/office/drawing/2014/main" id="{F76B261E-0CC6-4167-B3F2-1DFBDADE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"/>
            <a:ext cx="9144000" cy="489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DD0AA-B315-4C4A-B6E6-809AFE9E4F50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5ECC8-2A06-447A-AD7D-01F5CC825FA0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9A4DB2-B924-4ED2-AD7A-A6A066B33A1C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4008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092281" y="150949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121661"/>
              </p:ext>
            </p:extLst>
          </p:nvPr>
        </p:nvGraphicFramePr>
        <p:xfrm>
          <a:off x="514785" y="1282602"/>
          <a:ext cx="7877347" cy="3113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3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상품번호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(</a:t>
                      </a: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PK)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pd_no(PK)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Primary key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상품이름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pd_name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상품가격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pd_price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상품설명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pd_desc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CLOB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대분류번호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(</a:t>
                      </a:r>
                      <a:r>
                        <a:rPr lang="af-ZA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FK)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big_cg_code(FK)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소분류번호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(</a:t>
                      </a: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FK)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small_cg_code(FK)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태그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pd_tag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CLOB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이미지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pd_img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브랜드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pd_brand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제품상태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(</a:t>
                      </a: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FK)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condition_no(FK)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323">
                <a:tc>
                  <a:txBody>
                    <a:bodyPr/>
                    <a:lstStyle/>
                    <a:p>
                      <a:pPr lvl="0" defTabSz="914400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effectLst/>
                          <a:latin typeface="10X10 Bold"/>
                          <a:ea typeface="10X10 Bold"/>
                        </a:rPr>
                        <a:t>등록일자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pd_regdate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DATE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8614" y="5709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CD1527"/>
                </a:solidFill>
                <a:latin typeface="+mn-ea"/>
              </a:rPr>
              <a:t>CHAPTER 7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408317" y="1219655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347477" y="867773"/>
            <a:ext cx="221158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상품-PRODUCTION</a:t>
            </a:r>
          </a:p>
        </p:txBody>
      </p:sp>
      <p:pic>
        <p:nvPicPr>
          <p:cNvPr id="4" name="그림 4" descr="음식, 그리기, 플레이어이(가) 표시된 사진&#10;&#10;자동 생성된 설명">
            <a:extLst>
              <a:ext uri="{FF2B5EF4-FFF2-40B4-BE49-F238E27FC236}">
                <a16:creationId xmlns:a16="http://schemas.microsoft.com/office/drawing/2014/main" id="{F76B261E-0CC6-4167-B3F2-1DFBDADE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"/>
            <a:ext cx="9144000" cy="489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DD0AA-B315-4C4A-B6E6-809AFE9E4F50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5ECC8-2A06-447A-AD7D-01F5CC825FA0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9A4DB2-B924-4ED2-AD7A-A6A066B33A1C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9211E-AF84-4102-B548-BA81F9179773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BF8EA-48D9-47EF-BDB7-7F0E614510E6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812323-83BA-4AD1-B86D-777ED9DBA757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B9B2EE7-FA95-4076-BCB0-104B1B67F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79378"/>
              </p:ext>
            </p:extLst>
          </p:nvPr>
        </p:nvGraphicFramePr>
        <p:xfrm>
          <a:off x="539196" y="5069694"/>
          <a:ext cx="7868578" cy="1315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2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소분류 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small_cg_code(PK)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NUMBER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200" b="0" i="0" u="none" strike="noStrike" noProof="0" dirty="0">
                        <a:solidFill>
                          <a:schemeClr val="bg1"/>
                        </a:solidFill>
                        <a:latin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Primary key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대분류 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big_cg_code(FK)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NUMBER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소분류 이름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small_cg_name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정렬번호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altLang="ko-KR" sz="1200">
                          <a:solidFill>
                            <a:schemeClr val="bg1"/>
                          </a:solidFill>
                          <a:effectLst/>
                          <a:latin typeface="10X10 Bold"/>
                        </a:rPr>
                        <a:t>small_cg_sort_no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af-ZA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NUMBER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</a:t>
                      </a: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ull</a:t>
                      </a:r>
                      <a:endParaRPr lang="ko-KR" sz="12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2F0A24-71C0-457F-9BE2-D7985F0054A4}"/>
              </a:ext>
            </a:extLst>
          </p:cNvPr>
          <p:cNvSpPr/>
          <p:nvPr/>
        </p:nvSpPr>
        <p:spPr>
          <a:xfrm>
            <a:off x="5823966" y="4610880"/>
            <a:ext cx="2822345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소분류 - small_category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C4984-E70D-45B9-8169-FF469A1F080D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385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092281" y="150949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38535"/>
              </p:ext>
            </p:extLst>
          </p:nvPr>
        </p:nvGraphicFramePr>
        <p:xfrm>
          <a:off x="600271" y="1317862"/>
          <a:ext cx="8253695" cy="143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계좌정보번호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account_no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Primary key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회원번호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mem_no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은행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account_bank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계좌번호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account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8614" y="5709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CD1527"/>
                </a:solidFill>
                <a:latin typeface="+mn-ea"/>
              </a:rPr>
              <a:t>CHAPTER 7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600271" y="1263281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618414" y="893851"/>
            <a:ext cx="242971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계좌정보-ACCOUNT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63766" y="3257360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201480" y="2896655"/>
            <a:ext cx="2211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관리자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-ADMIN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073431"/>
              </p:ext>
            </p:extLst>
          </p:nvPr>
        </p:nvGraphicFramePr>
        <p:xfrm>
          <a:off x="563766" y="3391361"/>
          <a:ext cx="8253695" cy="143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관리자번호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admin_no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Primary key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관리자이름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admin_name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관리자비밀번호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admin_pwd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관리자등급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admin_grade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63766" y="5161286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364308" y="4805905"/>
            <a:ext cx="2211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리뷰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-REVIEW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05977"/>
              </p:ext>
            </p:extLst>
          </p:nvPr>
        </p:nvGraphicFramePr>
        <p:xfrm>
          <a:off x="563766" y="5295287"/>
          <a:ext cx="8253695" cy="143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리뷰번호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review_no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NUMBER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구매번호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deal_no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NUMBER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판매자평점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review_score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NUMBER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리뷰내용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review_content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CLOB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4" descr="음식, 그리기, 플레이어이(가) 표시된 사진&#10;&#10;자동 생성된 설명">
            <a:extLst>
              <a:ext uri="{FF2B5EF4-FFF2-40B4-BE49-F238E27FC236}">
                <a16:creationId xmlns:a16="http://schemas.microsoft.com/office/drawing/2014/main" id="{A3E1E9AD-3E9C-4E62-B01B-4D91ACFE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"/>
            <a:ext cx="9144000" cy="4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57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092281" y="150949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507118"/>
              </p:ext>
            </p:extLst>
          </p:nvPr>
        </p:nvGraphicFramePr>
        <p:xfrm>
          <a:off x="600271" y="1317862"/>
          <a:ext cx="8253695" cy="86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제품상태 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condition_no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Primary key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제품상태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condition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Null</a:t>
                      </a:r>
                      <a:endParaRPr lang="en-US" sz="1400" b="0" i="0" u="none" strike="noStrike" noProof="0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8614" y="5709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CD1527"/>
                </a:solidFill>
                <a:latin typeface="+mn-ea"/>
              </a:rPr>
              <a:t>CHAPTER 7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600271" y="1263281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539887" y="893851"/>
            <a:ext cx="2796170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제품상태-CONDITION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63766" y="2786200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363862" y="2346968"/>
            <a:ext cx="2927047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대분류-BIG_CATEGORY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089973"/>
              </p:ext>
            </p:extLst>
          </p:nvPr>
        </p:nvGraphicFramePr>
        <p:xfrm>
          <a:off x="589942" y="2946376"/>
          <a:ext cx="8253695" cy="1149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대분류 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big_cg_code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Primary key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대분류 이름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big_cg_name</a:t>
                      </a:r>
                      <a:endParaRPr lang="ko-KR" altLang="en-US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정렬번호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big_cg_sort_no</a:t>
                      </a:r>
                      <a:endParaRPr lang="ko-KR" altLang="en-US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NUMBER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63766" y="4681401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940171" y="4343470"/>
            <a:ext cx="221158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FAQ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70964"/>
              </p:ext>
            </p:extLst>
          </p:nvPr>
        </p:nvGraphicFramePr>
        <p:xfrm>
          <a:off x="563766" y="4815402"/>
          <a:ext cx="8253695" cy="1650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FAQ번호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faq_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no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NUMBER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Primary key</a:t>
                      </a:r>
                      <a:endParaRPr lang="ko-KR" sz="1400" b="0" i="0" u="none" strike="noStrike" noProof="0"/>
                    </a:p>
                    <a:p>
                      <a:pPr lvl="0">
                        <a:buNone/>
                      </a:pP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제목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faq_title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VARCHAR2(200)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내용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faq_</a:t>
                      </a: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content</a:t>
                      </a:r>
                      <a:endParaRPr lang="ko-KR" altLang="en-US" sz="1400" b="0" i="0" u="none" strike="noStrike" noProof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CLOB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FAQ 카테고리 번호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faq_</a:t>
                      </a: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category_no</a:t>
                      </a:r>
                      <a:endParaRPr lang="ko-KR" altLang="en-US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NUMBER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4" descr="음식, 그리기, 플레이어이(가) 표시된 사진&#10;&#10;자동 생성된 설명">
            <a:extLst>
              <a:ext uri="{FF2B5EF4-FFF2-40B4-BE49-F238E27FC236}">
                <a16:creationId xmlns:a16="http://schemas.microsoft.com/office/drawing/2014/main" id="{A3E1E9AD-3E9C-4E62-B01B-4D91ACFE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"/>
            <a:ext cx="9144000" cy="4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23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092281" y="150949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529098"/>
              </p:ext>
            </p:extLst>
          </p:nvPr>
        </p:nvGraphicFramePr>
        <p:xfrm>
          <a:off x="600271" y="1317862"/>
          <a:ext cx="8253695" cy="86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결제수단번호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pay_by_no</a:t>
                      </a:r>
                      <a:endParaRPr lang="en-US" altLang="ko-KR" sz="1400" b="0" i="0" u="none" strike="noStrike" noProof="0">
                        <a:latin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Primary key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결제수단이름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pay_by_name</a:t>
                      </a:r>
                      <a:endParaRPr lang="ko-KR" sz="1400" b="0" i="0" u="none" strike="noStrike" noProof="0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 altLang="en-US" sz="1400" b="0" i="0" u="none" strike="noStrike" noProof="0">
                        <a:solidFill>
                          <a:schemeClr val="bg1"/>
                        </a:solidFill>
                        <a:latin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8614" y="5709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CD1527"/>
                </a:solidFill>
                <a:latin typeface="+mn-ea"/>
              </a:rPr>
              <a:t>CHAPTER 7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600271" y="1263281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539887" y="893851"/>
            <a:ext cx="2796170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결제수단-PAY_BY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63766" y="2681498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48397" y="2346968"/>
            <a:ext cx="364251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QnA카테고리-QNA_CATEGORY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49554"/>
              </p:ext>
            </p:extLst>
          </p:nvPr>
        </p:nvGraphicFramePr>
        <p:xfrm>
          <a:off x="589942" y="2841674"/>
          <a:ext cx="8253695" cy="86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QnA 카테고리 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qna_category_no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Primary key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2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QnA 카테고리명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qna_category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63766" y="4402195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041476" y="4029363"/>
            <a:ext cx="221158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결제-PAYMENT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00865"/>
              </p:ext>
            </p:extLst>
          </p:nvPr>
        </p:nvGraphicFramePr>
        <p:xfrm>
          <a:off x="563766" y="4527471"/>
          <a:ext cx="8253692" cy="201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결제번호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payment_no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NUMBER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Primary key</a:t>
                      </a:r>
                      <a:endParaRPr lang="ko-KR" sz="1400" b="0" i="0" u="none" strike="noStrike" noProof="0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결제 수단 번호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pay_by_no</a:t>
                      </a:r>
                      <a:endParaRPr lang="ko-KR" altLang="en-US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NUMBER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회원번호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mem_no</a:t>
                      </a: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NUMBER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상품금액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payment_price</a:t>
                      </a:r>
                      <a:endParaRPr lang="ko-KR" altLang="en-US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NUMBER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배송비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delivery</a:t>
                      </a: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NUMBER</a:t>
                      </a:r>
                      <a:endParaRPr lang="ko-KR" altLang="en-US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8962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결제일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regedate</a:t>
                      </a: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DATE</a:t>
                      </a: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sysdate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590117"/>
                  </a:ext>
                </a:extLst>
              </a:tr>
            </a:tbl>
          </a:graphicData>
        </a:graphic>
      </p:graphicFrame>
      <p:pic>
        <p:nvPicPr>
          <p:cNvPr id="4" name="그림 4" descr="음식, 그리기, 플레이어이(가) 표시된 사진&#10;&#10;자동 생성된 설명">
            <a:extLst>
              <a:ext uri="{FF2B5EF4-FFF2-40B4-BE49-F238E27FC236}">
                <a16:creationId xmlns:a16="http://schemas.microsoft.com/office/drawing/2014/main" id="{A3E1E9AD-3E9C-4E62-B01B-4D91ACFE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"/>
            <a:ext cx="9144000" cy="4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15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52ABEF1-1D30-4B71-8398-0928C19A492D}"/>
              </a:ext>
            </a:extLst>
          </p:cNvPr>
          <p:cNvSpPr/>
          <p:nvPr/>
        </p:nvSpPr>
        <p:spPr>
          <a:xfrm>
            <a:off x="3618781" y="933809"/>
            <a:ext cx="5337593" cy="5466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51291" y="744114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1.</a:t>
              </a:r>
              <a:r>
                <a:rPr lang="ko-KR" altLang="en-US" sz="2400" b="1" dirty="0">
                  <a:latin typeface="맑은 고딕"/>
                  <a:ea typeface="맑은 고딕"/>
                </a:rPr>
                <a:t>사이트개요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91DB46A-6047-4EE1-9710-DD32DBB2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320" y="1408379"/>
            <a:ext cx="4985025" cy="4626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4529D4-B66C-4246-BE7D-9B9F7DF72152}"/>
              </a:ext>
            </a:extLst>
          </p:cNvPr>
          <p:cNvSpPr txBox="1"/>
          <p:nvPr/>
        </p:nvSpPr>
        <p:spPr>
          <a:xfrm>
            <a:off x="518693" y="2854269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400" dirty="0">
                <a:ea typeface="+mn-lt"/>
                <a:cs typeface="+mn-lt"/>
              </a:rPr>
              <a:t>트렌드 리서치 전문 기관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ko-KR" sz="1400" b="1" dirty="0">
                <a:ea typeface="+mn-lt"/>
                <a:cs typeface="+mn-lt"/>
              </a:rPr>
              <a:t>WGSN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에서</a:t>
            </a:r>
            <a:endParaRPr lang="ko-KR" altLang="en-US" dirty="0">
              <a:ea typeface="맑은 고딕"/>
            </a:endParaRPr>
          </a:p>
          <a:p>
            <a:pPr algn="ctr"/>
            <a:r>
              <a:rPr lang="ko-KR" sz="1400" dirty="0">
                <a:ea typeface="맑은 고딕"/>
              </a:rPr>
              <a:t>올해의 </a:t>
            </a:r>
            <a:r>
              <a:rPr lang="ko-KR" sz="1400" b="1" dirty="0" err="1">
                <a:solidFill>
                  <a:srgbClr val="CD1527"/>
                </a:solidFill>
                <a:latin typeface="Malgun Gothic"/>
                <a:ea typeface="Malgun Gothic"/>
              </a:rPr>
              <a:t>리세일</a:t>
            </a:r>
            <a:r>
              <a:rPr lang="ko-KR" sz="1400" b="1" dirty="0">
                <a:solidFill>
                  <a:srgbClr val="CD1527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b="1" dirty="0">
                <a:solidFill>
                  <a:srgbClr val="CD1527"/>
                </a:solidFill>
                <a:latin typeface="Malgun Gothic"/>
                <a:ea typeface="Malgun Gothic"/>
              </a:rPr>
              <a:t>트렌드</a:t>
            </a:r>
            <a:r>
              <a:rPr lang="ko-KR" altLang="en-US" sz="1400" dirty="0">
                <a:latin typeface="Malgun Gothic"/>
                <a:ea typeface="Malgun Gothic"/>
              </a:rPr>
              <a:t>를</a:t>
            </a:r>
          </a:p>
          <a:p>
            <a:pPr algn="ctr"/>
            <a:r>
              <a:rPr lang="ko-KR" altLang="en-US" sz="1400" dirty="0">
                <a:latin typeface="Malgun Gothic"/>
                <a:ea typeface="Malgun Gothic"/>
              </a:rPr>
              <a:t>중고 </a:t>
            </a:r>
            <a:r>
              <a:rPr lang="ko-KR" altLang="en-US" sz="1400" dirty="0" err="1">
                <a:latin typeface="Malgun Gothic"/>
                <a:ea typeface="Malgun Gothic"/>
              </a:rPr>
              <a:t>뷰티로</a:t>
            </a:r>
            <a:r>
              <a:rPr lang="ko-KR" altLang="en-US" sz="1400" dirty="0">
                <a:latin typeface="Malgun Gothic"/>
                <a:ea typeface="Malgun Gothic"/>
              </a:rPr>
              <a:t>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B39C8-C6F6-4F95-B09C-21A3AC6F831A}"/>
              </a:ext>
            </a:extLst>
          </p:cNvPr>
          <p:cNvSpPr txBox="1"/>
          <p:nvPr/>
        </p:nvSpPr>
        <p:spPr>
          <a:xfrm>
            <a:off x="516062" y="4284244"/>
            <a:ext cx="2975590" cy="18969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1200" dirty="0">
                <a:latin typeface="Malgun Gothic"/>
                <a:ea typeface="Malgun Gothic"/>
              </a:rPr>
              <a:t>기존 화장품의 가격의 80%의 가격으로</a:t>
            </a:r>
            <a:br>
              <a:rPr lang="ko-KR" altLang="en-US" sz="1200" dirty="0">
                <a:latin typeface="Malgun Gothic"/>
                <a:ea typeface="Malgun Gothic"/>
              </a:rPr>
            </a:br>
            <a:r>
              <a:rPr lang="ko-KR" altLang="en-US" sz="1200" dirty="0">
                <a:latin typeface="Malgun Gothic"/>
                <a:ea typeface="Malgun Gothic"/>
              </a:rPr>
              <a:t>새 것 같은 화장품 구입 가능</a:t>
            </a:r>
            <a:endParaRPr lang="en-US" altLang="ko-KR" sz="1200" dirty="0">
              <a:latin typeface="Malgun Gothic"/>
              <a:ea typeface="Malgun Gothic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중고거래의 핵심! 안심거래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중고화장품의 품질검수 및 새 포장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고급 화장품 전용 급매물 팔기 가능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BA2A2-2132-4A69-A733-580F9A5B0507}"/>
              </a:ext>
            </a:extLst>
          </p:cNvPr>
          <p:cNvSpPr/>
          <p:nvPr/>
        </p:nvSpPr>
        <p:spPr>
          <a:xfrm>
            <a:off x="3797090" y="1825356"/>
            <a:ext cx="3865084" cy="6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0B121-5E0E-4E31-9755-1CB83190E5C0}"/>
              </a:ext>
            </a:extLst>
          </p:cNvPr>
          <p:cNvSpPr txBox="1"/>
          <p:nvPr/>
        </p:nvSpPr>
        <p:spPr>
          <a:xfrm>
            <a:off x="6852425" y="6025376"/>
            <a:ext cx="16280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-동향신문발췌 사진-</a:t>
            </a:r>
            <a:endParaRPr lang="ko-KR" altLang="en-US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79604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092281" y="150949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490427"/>
              </p:ext>
            </p:extLst>
          </p:nvPr>
        </p:nvGraphicFramePr>
        <p:xfrm>
          <a:off x="600271" y="1317862"/>
          <a:ext cx="8253695" cy="86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FAQ 카테고리 번호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Faq_category_no</a:t>
                      </a: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Primary key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sz="12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 카테고리명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Faq_category</a:t>
                      </a:r>
                      <a:endParaRPr lang="ko-KR" sz="1400" b="0" i="0" u="none" strike="noStrike" noProof="0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Null</a:t>
                      </a:r>
                      <a:endParaRPr lang="ko-KR" altLang="en-US" sz="1400" b="0" i="0" u="none" strike="noStrike" noProof="0">
                        <a:solidFill>
                          <a:schemeClr val="bg1"/>
                        </a:solidFill>
                        <a:latin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8614" y="5709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CD1527"/>
                </a:solidFill>
                <a:latin typeface="+mn-ea"/>
              </a:rPr>
              <a:t>CHAPTER 7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600271" y="1263281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649919" y="893851"/>
            <a:ext cx="3686138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FAQ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카테고리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-FAQ_CATEGORY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63766" y="2681498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922276" y="2320792"/>
            <a:ext cx="242971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회원등급 - RANK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778507"/>
              </p:ext>
            </p:extLst>
          </p:nvPr>
        </p:nvGraphicFramePr>
        <p:xfrm>
          <a:off x="589942" y="2841674"/>
          <a:ext cx="8253695" cy="86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회원등급 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member_rank_no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Primary key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2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회원등급 </a:t>
                      </a:r>
                      <a:r>
                        <a:rPr lang="ko-KR" altLang="en-US" sz="12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이름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member_rank</a:t>
                      </a:r>
                      <a:endParaRPr lang="en-US" sz="1400" b="0" i="0" u="none" strike="noStrike" noProof="0" dirty="0">
                        <a:solidFill>
                          <a:schemeClr val="bg1"/>
                        </a:solidFill>
                        <a:latin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63766" y="4393470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041476" y="4029363"/>
            <a:ext cx="221158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채팅 - CHATTING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65337"/>
              </p:ext>
            </p:extLst>
          </p:nvPr>
        </p:nvGraphicFramePr>
        <p:xfrm>
          <a:off x="563766" y="4527471"/>
          <a:ext cx="8253692" cy="172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번호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Chat_no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NUMBER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Primary key</a:t>
                      </a:r>
                      <a:endParaRPr lang="ko-KR" sz="1400" b="0" i="0" u="none" strike="noStrike" noProof="0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회원번호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mem_no1</a:t>
                      </a: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NUMBER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회원번호2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mem_no2</a:t>
                      </a: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NUMBER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내용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chat_content</a:t>
                      </a: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CLOB</a:t>
                      </a:r>
                      <a:endParaRPr lang="ko-KR" altLang="en-US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8962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등록일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regdate</a:t>
                      </a: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DATE</a:t>
                      </a:r>
                      <a:endParaRPr lang="en-US" altLang="ko-KR" sz="1400" b="0" i="0" u="none" strike="noStrike" noProof="0" dirty="0">
                        <a:solidFill>
                          <a:schemeClr val="bg1"/>
                        </a:solidFill>
                        <a:latin typeface="Malgun Gothic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altLang="en-US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sysdate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590117"/>
                  </a:ext>
                </a:extLst>
              </a:tr>
            </a:tbl>
          </a:graphicData>
        </a:graphic>
      </p:graphicFrame>
      <p:pic>
        <p:nvPicPr>
          <p:cNvPr id="4" name="그림 4" descr="음식, 그리기, 플레이어이(가) 표시된 사진&#10;&#10;자동 생성된 설명">
            <a:extLst>
              <a:ext uri="{FF2B5EF4-FFF2-40B4-BE49-F238E27FC236}">
                <a16:creationId xmlns:a16="http://schemas.microsoft.com/office/drawing/2014/main" id="{A3E1E9AD-3E9C-4E62-B01B-4D91ACFE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"/>
            <a:ext cx="9144000" cy="4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19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092281" y="150949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73362"/>
              </p:ext>
            </p:extLst>
          </p:nvPr>
        </p:nvGraphicFramePr>
        <p:xfrm>
          <a:off x="600271" y="1317862"/>
          <a:ext cx="8253695" cy="3123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qna_no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Primary key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제목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qna_title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Null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회원번호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mem_no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카테고리번호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qna_category_no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qna_content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CLOB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등록일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qna_qdate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DATE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답변일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qna_adate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DATE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조회수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qna_hits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비밀글여부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qna_private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관리자 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admin_no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NUMBER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관리자 답변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qna_answer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VARCHAR2(200)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Null</a:t>
                      </a:r>
                      <a:endParaRPr lang="ko-KR" sz="12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8614" y="5709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CD1527"/>
                </a:solidFill>
                <a:latin typeface="+mn-ea"/>
              </a:rPr>
              <a:t>CHAPTER 7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600271" y="1263281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8238455" y="870972"/>
            <a:ext cx="90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QnA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63766" y="5161286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26585" y="4870383"/>
            <a:ext cx="1871588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관심 상품-likes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39716"/>
              </p:ext>
            </p:extLst>
          </p:nvPr>
        </p:nvGraphicFramePr>
        <p:xfrm>
          <a:off x="563766" y="5295287"/>
          <a:ext cx="8253695" cy="143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장바구니번호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Primary key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상품번호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NUMBER</a:t>
                      </a:r>
                      <a:endParaRPr lang="en-US" sz="1400" b="0" i="0" u="none" strike="noStrike" noProof="0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Null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회원번호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Null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등록일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DATE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Null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sysdate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4" descr="음식, 그리기, 플레이어이(가) 표시된 사진&#10;&#10;자동 생성된 설명">
            <a:extLst>
              <a:ext uri="{FF2B5EF4-FFF2-40B4-BE49-F238E27FC236}">
                <a16:creationId xmlns:a16="http://schemas.microsoft.com/office/drawing/2014/main" id="{16AE72A1-4036-4338-BA0D-E3B57E5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"/>
            <a:ext cx="9144000" cy="489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DFCC2-5827-49EA-A11C-0E80C4C421D5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0546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069811"/>
              </p:ext>
            </p:extLst>
          </p:nvPr>
        </p:nvGraphicFramePr>
        <p:xfrm>
          <a:off x="600271" y="1440015"/>
          <a:ext cx="8253695" cy="201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번호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notice_no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Primary key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제목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notice_title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10X10 Bold"/>
                        </a:rPr>
                        <a:t>N.N</a:t>
                      </a:r>
                      <a:endParaRPr lang="ko-KR" sz="1400"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관리자번호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Admin_no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내용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notice_content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CLOB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N.N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업로드파일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notice_filename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Null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등록일 </a:t>
                      </a: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notice_regdate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DATE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Null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sysdate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8614" y="5709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CD1527"/>
                </a:solidFill>
                <a:latin typeface="+mn-ea"/>
              </a:rPr>
              <a:t>CHAPTER 7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600271" y="1385434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899115" y="1016004"/>
            <a:ext cx="221158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공지사항-NOTICE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63766" y="406658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604251" y="3705877"/>
            <a:ext cx="221158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TAG</a:t>
            </a:r>
            <a:endParaRPr lang="ko-KR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28031"/>
              </p:ext>
            </p:extLst>
          </p:nvPr>
        </p:nvGraphicFramePr>
        <p:xfrm>
          <a:off x="563766" y="4200583"/>
          <a:ext cx="8253695" cy="143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물리명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데이터타입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Not Null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설명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B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태그번호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tag_no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NUMBER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태그명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tag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_name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VARCHAR2(200)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사용횟수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tag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_</a:t>
                      </a: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content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NUMBER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추가여부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tag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10X10 Bold"/>
                          <a:ea typeface="10X10 Bold"/>
                        </a:rPr>
                        <a:t>_add</a:t>
                      </a:r>
                      <a:endParaRPr lang="ko-KR" altLang="en-US" sz="1400">
                        <a:solidFill>
                          <a:schemeClr val="bg1"/>
                        </a:solidFill>
                        <a:latin typeface="10X10 Bold"/>
                        <a:ea typeface="10X10 Bold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 sz="1400" b="0" i="0" u="none" strike="noStrike" noProof="0">
                          <a:solidFill>
                            <a:schemeClr val="bg1"/>
                          </a:solidFill>
                          <a:latin typeface="Malgun Gothic"/>
                        </a:rPr>
                        <a:t>VARCHAR2(200)</a:t>
                      </a:r>
                      <a:endParaRPr lang="ko-KR"/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A3B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 descr="음식, 그리기, 플레이어이(가) 표시된 사진&#10;&#10;자동 생성된 설명">
            <a:extLst>
              <a:ext uri="{FF2B5EF4-FFF2-40B4-BE49-F238E27FC236}">
                <a16:creationId xmlns:a16="http://schemas.microsoft.com/office/drawing/2014/main" id="{DB419063-CC83-4608-929E-643FE3022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"/>
            <a:ext cx="9144000" cy="4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17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1" y="1659347"/>
            <a:ext cx="9144000" cy="792087"/>
            <a:chOff x="0" y="1484786"/>
            <a:chExt cx="9144000" cy="1212377"/>
          </a:xfrm>
          <a:noFill/>
        </p:grpSpPr>
        <p:sp>
          <p:nvSpPr>
            <p:cNvPr id="3" name="직사각형 2"/>
            <p:cNvSpPr/>
            <p:nvPr/>
          </p:nvSpPr>
          <p:spPr>
            <a:xfrm>
              <a:off x="0" y="1484786"/>
              <a:ext cx="9144000" cy="12123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6518" y="1700809"/>
              <a:ext cx="7830963" cy="5417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THANK YOU</a:t>
              </a:r>
              <a:endParaRPr lang="ko-KR" altLang="en-US" sz="4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932334" y="2596841"/>
            <a:ext cx="69847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latin typeface="맑은 고딕"/>
                <a:ea typeface="맑은 고딕"/>
              </a:rPr>
              <a:t>Team Name : 1조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13433" y="3429000"/>
            <a:ext cx="6803677" cy="2524169"/>
            <a:chOff x="-15974" y="2993063"/>
            <a:chExt cx="9159974" cy="34701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993063"/>
              <a:ext cx="4572000" cy="347019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74" y="2996951"/>
              <a:ext cx="4587974" cy="3466303"/>
            </a:xfrm>
            <a:prstGeom prst="rect">
              <a:avLst/>
            </a:prstGeom>
          </p:spPr>
        </p:pic>
      </p:grpSp>
      <p:sp>
        <p:nvSpPr>
          <p:cNvPr id="11" name="직사각형 2"/>
          <p:cNvSpPr/>
          <p:nvPr/>
        </p:nvSpPr>
        <p:spPr>
          <a:xfrm rot="1825360">
            <a:off x="6954161" y="1004881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8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551424" y="4285619"/>
            <a:ext cx="3148641" cy="2585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ko-KR" sz="1200">
              <a:latin typeface="Malgun Gothic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529D4-B66C-4246-BE7D-9B9F7DF72152}"/>
              </a:ext>
            </a:extLst>
          </p:cNvPr>
          <p:cNvSpPr txBox="1"/>
          <p:nvPr/>
        </p:nvSpPr>
        <p:spPr>
          <a:xfrm>
            <a:off x="621102" y="415793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400" dirty="0">
              <a:ea typeface="+mn-lt"/>
              <a:cs typeface="+mn-lt"/>
            </a:endParaRPr>
          </a:p>
          <a:p>
            <a:endParaRPr lang="ko-KR" altLang="en-US" sz="1400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CB5E8-2A1C-44C5-8D38-0971AFC87DD3}"/>
              </a:ext>
            </a:extLst>
          </p:cNvPr>
          <p:cNvSpPr txBox="1"/>
          <p:nvPr/>
        </p:nvSpPr>
        <p:spPr>
          <a:xfrm>
            <a:off x="586596" y="41751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2AFFA80-FE24-446B-877B-33DBD13B4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17020"/>
              </p:ext>
            </p:extLst>
          </p:nvPr>
        </p:nvGraphicFramePr>
        <p:xfrm>
          <a:off x="672860" y="1415269"/>
          <a:ext cx="7827242" cy="4364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094">
                  <a:extLst>
                    <a:ext uri="{9D8B030D-6E8A-4147-A177-3AD203B41FA5}">
                      <a16:colId xmlns:a16="http://schemas.microsoft.com/office/drawing/2014/main" val="358599993"/>
                    </a:ext>
                  </a:extLst>
                </a:gridCol>
                <a:gridCol w="1420649">
                  <a:extLst>
                    <a:ext uri="{9D8B030D-6E8A-4147-A177-3AD203B41FA5}">
                      <a16:colId xmlns:a16="http://schemas.microsoft.com/office/drawing/2014/main" val="983685894"/>
                    </a:ext>
                  </a:extLst>
                </a:gridCol>
                <a:gridCol w="1992119">
                  <a:extLst>
                    <a:ext uri="{9D8B030D-6E8A-4147-A177-3AD203B41FA5}">
                      <a16:colId xmlns:a16="http://schemas.microsoft.com/office/drawing/2014/main" val="3930952506"/>
                    </a:ext>
                  </a:extLst>
                </a:gridCol>
                <a:gridCol w="3077380">
                  <a:extLst>
                    <a:ext uri="{9D8B030D-6E8A-4147-A177-3AD203B41FA5}">
                      <a16:colId xmlns:a16="http://schemas.microsoft.com/office/drawing/2014/main" val="4272088836"/>
                    </a:ext>
                  </a:extLst>
                </a:gridCol>
              </a:tblGrid>
              <a:tr h="542231">
                <a:tc gridSpan="4">
                  <a:txBody>
                    <a:bodyPr/>
                    <a:lstStyle/>
                    <a:p>
                      <a:pPr algn="ctr" fontAlgn="base"/>
                      <a:r>
                        <a:rPr lang="ko-KR" altLang="en-US" sz="2000" dirty="0">
                          <a:effectLst/>
                        </a:rPr>
                        <a:t>프로젝트 개요 설명서​</a:t>
                      </a:r>
                      <a:endParaRPr lang="ko-KR" alt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489541"/>
                  </a:ext>
                </a:extLst>
              </a:tr>
              <a:tr h="1030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프로젝트명​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조​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600" dirty="0">
                          <a:effectLst/>
                        </a:rPr>
                        <a:t>개발기간​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2020-07-06 ~ 2020-08-19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3405"/>
                  </a:ext>
                </a:extLst>
              </a:tr>
              <a:tr h="127424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개발목적​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사업 아이템을 직접 구상해 GitHub, API를 활용한다</a:t>
                      </a:r>
                      <a:r>
                        <a:rPr lang="en-US" altLang="ko-KR" sz="1600" dirty="0">
                          <a:effectLst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다양한 개발 경험을 위해 디자인부터 코딩까지 직접 설계한다</a:t>
                      </a:r>
                      <a:r>
                        <a:rPr lang="en-US" altLang="ko-KR" sz="1600" dirty="0">
                          <a:effectLst/>
                        </a:rPr>
                        <a:t>.</a:t>
                      </a:r>
                      <a:r>
                        <a:rPr lang="ko-KR" altLang="en-US" sz="1600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709350"/>
                  </a:ext>
                </a:extLst>
              </a:tr>
              <a:tr h="151824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프로젝트목표​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팀원들간의 소통과 협력으로 팀워크를 경험한다</a:t>
                      </a:r>
                      <a:r>
                        <a:rPr lang="en-US" alt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꾸준한 </a:t>
                      </a:r>
                      <a:r>
                        <a:rPr lang="ko-KR" altLang="en-US" sz="16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스터디로</a:t>
                      </a: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모든 팀원이 개발에 </a:t>
                      </a:r>
                      <a:r>
                        <a:rPr lang="ko-KR" altLang="en-US" sz="16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참여할수</a:t>
                      </a: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있도록 한다</a:t>
                      </a:r>
                      <a:r>
                        <a:rPr lang="en-US" alt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GitHub, API를 활용하</a:t>
                      </a: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여 </a:t>
                      </a:r>
                      <a:r>
                        <a:rPr lang="en-US" alt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’</a:t>
                      </a:r>
                      <a:r>
                        <a:rPr lang="ko-KR" altLang="en-US" sz="16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풀스택</a:t>
                      </a: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개발자</a:t>
                      </a:r>
                      <a:r>
                        <a:rPr lang="en-US" alt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’</a:t>
                      </a: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로 성장하기 위해</a:t>
                      </a:r>
                      <a:endParaRPr lang="ko-KR" sz="1600" dirty="0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다양한 기능의 프로젝트를 만들어본다</a:t>
                      </a:r>
                      <a:r>
                        <a:rPr lang="en-US" alt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600" b="0" i="0" u="none" strike="noStrike" noProof="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562653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150630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A78DD37-FFBF-4F71-9BE6-5968A9A92C8A}"/>
              </a:ext>
            </a:extLst>
          </p:cNvPr>
          <p:cNvCxnSpPr>
            <a:cxnSpLocks/>
          </p:cNvCxnSpPr>
          <p:nvPr/>
        </p:nvCxnSpPr>
        <p:spPr>
          <a:xfrm>
            <a:off x="589414" y="6093566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623A3E6-FAA7-413B-9A89-CF2A95C16767}"/>
              </a:ext>
            </a:extLst>
          </p:cNvPr>
          <p:cNvSpPr/>
          <p:nvPr/>
        </p:nvSpPr>
        <p:spPr>
          <a:xfrm>
            <a:off x="4104017" y="2939451"/>
            <a:ext cx="4043631" cy="787160"/>
          </a:xfrm>
          <a:prstGeom prst="rect">
            <a:avLst/>
          </a:prstGeom>
          <a:solidFill>
            <a:srgbClr val="FF0000">
              <a:alpha val="6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99974" y="1404343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2.</a:t>
              </a:r>
              <a:r>
                <a:rPr lang="ko-KR" altLang="en-US" sz="2400" b="1" dirty="0">
                  <a:latin typeface="맑은 고딕"/>
                  <a:ea typeface="맑은 고딕"/>
                </a:rPr>
                <a:t>기획의도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1763" y="1537954"/>
            <a:ext cx="16877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ea typeface="맑은 고딕"/>
              </a:rPr>
              <a:t>시장가능성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75876" y="3885659"/>
            <a:ext cx="18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Malgun Gothic"/>
                <a:ea typeface="Malgun Gothic"/>
              </a:rPr>
              <a:t>품목 선택 이유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08D27C-D9A2-40D8-9BF4-FB4CCFF58DD7}"/>
              </a:ext>
            </a:extLst>
          </p:cNvPr>
          <p:cNvSpPr/>
          <p:nvPr/>
        </p:nvSpPr>
        <p:spPr>
          <a:xfrm>
            <a:off x="3984194" y="1680005"/>
            <a:ext cx="111736" cy="11151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49DB60-F1E6-43DE-A21F-26CFADDDDD83}"/>
              </a:ext>
            </a:extLst>
          </p:cNvPr>
          <p:cNvSpPr/>
          <p:nvPr/>
        </p:nvSpPr>
        <p:spPr>
          <a:xfrm>
            <a:off x="3975013" y="4006916"/>
            <a:ext cx="111736" cy="11151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E457470-B4D4-4CC8-9FF2-4335DBAF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59" y="3511673"/>
            <a:ext cx="2743200" cy="277248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4090891" y="2453788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6EBA113-BA91-49F8-A078-1F0F8F80CE5B}"/>
              </a:ext>
            </a:extLst>
          </p:cNvPr>
          <p:cNvSpPr/>
          <p:nvPr/>
        </p:nvSpPr>
        <p:spPr>
          <a:xfrm>
            <a:off x="4090890" y="2091558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90200" y="1954359"/>
            <a:ext cx="397741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200" dirty="0">
                <a:latin typeface="맑은 고딕"/>
                <a:ea typeface="맑은 고딕"/>
              </a:rPr>
              <a:t>중고사이트의 단점인 </a:t>
            </a:r>
            <a:r>
              <a:rPr lang="ko-KR" altLang="en-US" sz="1200" b="1" dirty="0">
                <a:latin typeface="맑은 고딕"/>
                <a:ea typeface="맑은 고딕"/>
              </a:rPr>
              <a:t>안정성</a:t>
            </a:r>
            <a:r>
              <a:rPr lang="ko-KR" altLang="en-US" sz="1200" dirty="0">
                <a:latin typeface="맑은 고딕"/>
                <a:ea typeface="맑은 고딕"/>
              </a:rPr>
              <a:t>과 </a:t>
            </a:r>
            <a:r>
              <a:rPr lang="ko-KR" altLang="en-US" sz="1200" b="1" dirty="0">
                <a:latin typeface="맑은 고딕"/>
                <a:ea typeface="맑은 고딕"/>
              </a:rPr>
              <a:t>품질</a:t>
            </a:r>
            <a:r>
              <a:rPr lang="ko-KR" altLang="en-US" sz="1200" dirty="0">
                <a:latin typeface="맑은 고딕"/>
                <a:ea typeface="맑은 고딕"/>
              </a:rPr>
              <a:t>에 대한 보증 필요</a:t>
            </a:r>
            <a:endParaRPr lang="en-US" altLang="ko-KR" sz="1200" dirty="0">
              <a:latin typeface="맑은 고딕"/>
              <a:ea typeface="맑은 고딕"/>
            </a:endParaRP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90200" y="2358170"/>
            <a:ext cx="442003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개인간의 거래에서 발생할 수 있는 위험 감소 필요</a:t>
            </a:r>
            <a:endParaRPr lang="en-US" altLang="ko-KR" sz="1200" dirty="0">
              <a:latin typeface="맑은 고딕"/>
              <a:ea typeface="맑은 고딕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210240" y="3013512"/>
            <a:ext cx="3824953" cy="651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0"/>
              </a:spcBef>
            </a:pPr>
            <a:r>
              <a:rPr lang="ko-KR" altLang="en-US" sz="1400" dirty="0">
                <a:ea typeface="맑은 고딕"/>
              </a:rPr>
              <a:t>안전과 위생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배송문제를 해결한다면 </a:t>
            </a:r>
            <a:endParaRPr lang="en-US" altLang="ko-KR" sz="1400" dirty="0">
              <a:ea typeface="맑은 고딕"/>
            </a:endParaRPr>
          </a:p>
          <a:p>
            <a:pPr algn="ctr">
              <a:spcBef>
                <a:spcPts val="1000"/>
              </a:spcBef>
            </a:pPr>
            <a:r>
              <a:rPr lang="ko-KR" altLang="en-US" sz="1400" b="1" dirty="0">
                <a:ea typeface="맑은 고딕"/>
              </a:rPr>
              <a:t>시장 가능성이 높은 제품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4087304" y="4404160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86613" y="4334420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여성고객비율이 압도적인 중고거래 사이트 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4078818" y="4856845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78127" y="4797118"/>
            <a:ext cx="4610598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작고 가벼운 품목으로 한정해 택배거래의 간편함을 높일 수 있음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4078818" y="5325849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78127" y="5274748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중고 화장품 시장은 매년 증가추세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4078818" y="5805329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78127" y="5719724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 err="1">
                <a:ea typeface="맑은 고딕"/>
              </a:rPr>
              <a:t>타겟층의</a:t>
            </a:r>
            <a:r>
              <a:rPr lang="ko-KR" altLang="en-US" sz="1200" dirty="0">
                <a:ea typeface="맑은 고딕"/>
              </a:rPr>
              <a:t> 취향에 맞춘 UI 디자인 가능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984064" y="2780643"/>
            <a:ext cx="235582" cy="217473"/>
          </a:xfrm>
          <a:prstGeom prst="downArrow">
            <a:avLst/>
          </a:prstGeom>
          <a:solidFill>
            <a:srgbClr val="F38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4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25725" y="863464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3.</a:t>
              </a:r>
              <a:r>
                <a:rPr lang="ko-KR" altLang="en-US" sz="2400" b="1" dirty="0">
                  <a:latin typeface="맑은 고딕"/>
                  <a:ea typeface="맑은 고딕"/>
                </a:rPr>
                <a:t>기대효과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275354" y="709288"/>
            <a:ext cx="4464449" cy="240065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err="1">
                <a:latin typeface="맑은 고딕"/>
                <a:ea typeface="맑은 고딕"/>
              </a:rPr>
              <a:t>트렌드</a:t>
            </a:r>
            <a:r>
              <a:rPr lang="ko-KR" altLang="en-US" sz="1100" dirty="0">
                <a:latin typeface="맑은 고딕"/>
                <a:ea typeface="맑은 고딕"/>
              </a:rPr>
              <a:t> 차트</a:t>
            </a:r>
            <a:r>
              <a:rPr lang="en-US" altLang="ko-KR" sz="1100" dirty="0">
                <a:latin typeface="맑은 고딕"/>
                <a:ea typeface="맑은 고딕"/>
              </a:rPr>
              <a:t>, </a:t>
            </a:r>
            <a:r>
              <a:rPr lang="ko-KR" altLang="en-US" sz="1100" dirty="0">
                <a:latin typeface="맑은 고딕"/>
                <a:ea typeface="맑은 고딕"/>
              </a:rPr>
              <a:t>뷰티 컨텐츠를 제공해 편의성을 높임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ko-KR" altLang="en-US" sz="1200" dirty="0">
                <a:ea typeface="맑은 고딕"/>
              </a:rPr>
              <a:t>= </a:t>
            </a:r>
            <a:r>
              <a:rPr lang="ko-KR" altLang="en-US" sz="1400" b="1" dirty="0">
                <a:ea typeface="맑은 고딕"/>
              </a:rPr>
              <a:t>차트 </a:t>
            </a:r>
            <a:r>
              <a:rPr lang="en-US" altLang="ko-KR" sz="1400" b="1" dirty="0">
                <a:ea typeface="맑은 고딕"/>
              </a:rPr>
              <a:t>API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업무분석 및 이해능력 향상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세분화 된 태그와 카테고리를 통해 검색기능을 개선</a:t>
            </a:r>
            <a:br>
              <a:rPr lang="en-US" altLang="ko-KR" sz="1600" dirty="0"/>
            </a:br>
            <a:r>
              <a:rPr lang="ko-KR" altLang="en-US" sz="1200" dirty="0">
                <a:ea typeface="맑은 고딕"/>
              </a:rPr>
              <a:t>= </a:t>
            </a:r>
            <a:r>
              <a:rPr lang="ko-KR" altLang="en-US" sz="1400" dirty="0">
                <a:ea typeface="맑은 고딕"/>
              </a:rPr>
              <a:t>검색 </a:t>
            </a:r>
            <a:r>
              <a:rPr lang="ko-KR" altLang="en-US" sz="1400" dirty="0" err="1">
                <a:ea typeface="맑은 고딕"/>
              </a:rPr>
              <a:t>로직</a:t>
            </a:r>
            <a:r>
              <a:rPr lang="ko-KR" altLang="en-US" sz="1400" dirty="0">
                <a:ea typeface="맑은 고딕"/>
              </a:rPr>
              <a:t> 이해도와 구현 능력상승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안전결제 대행과 판매자의 신원확인을 통해 거래 안정성 확보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en-US" altLang="ko-KR" sz="1200" dirty="0">
                <a:latin typeface="맑은 고딕"/>
                <a:ea typeface="맑은 고딕"/>
              </a:rPr>
              <a:t>= </a:t>
            </a:r>
            <a:r>
              <a:rPr lang="ko-KR" altLang="en-US" sz="1400" b="1" dirty="0">
                <a:ea typeface="맑은 고딕"/>
              </a:rPr>
              <a:t>거래관련 </a:t>
            </a:r>
            <a:r>
              <a:rPr lang="en-US" altLang="ko-KR" sz="1400" b="1" dirty="0">
                <a:ea typeface="맑은 고딕"/>
              </a:rPr>
              <a:t>API</a:t>
            </a:r>
            <a:r>
              <a:rPr lang="en-US" altLang="ko-KR" sz="1400" dirty="0">
                <a:ea typeface="맑은 고딕"/>
              </a:rPr>
              <a:t>, </a:t>
            </a:r>
            <a:r>
              <a:rPr lang="ko-KR" altLang="en-US" sz="1400" b="1" dirty="0">
                <a:ea typeface="맑은 고딕"/>
              </a:rPr>
              <a:t>신용관련</a:t>
            </a:r>
            <a:r>
              <a:rPr lang="en-US" altLang="ko-KR" sz="1400" b="1" dirty="0">
                <a:ea typeface="맑은 고딕"/>
              </a:rPr>
              <a:t>API </a:t>
            </a:r>
            <a:r>
              <a:rPr lang="ko-KR" altLang="en-US" sz="1400" dirty="0">
                <a:ea typeface="맑은 고딕"/>
              </a:rPr>
              <a:t>활용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신고 피드백 자동화를 통해 즉각적인 사용자 관리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en-US" altLang="ko-KR" sz="1200" dirty="0">
                <a:latin typeface="맑은 고딕"/>
                <a:ea typeface="맑은 고딕"/>
              </a:rPr>
              <a:t>= </a:t>
            </a:r>
            <a:r>
              <a:rPr lang="ko-KR" altLang="en-US" sz="1400" dirty="0">
                <a:ea typeface="맑은 고딕"/>
              </a:rPr>
              <a:t>악성유저 대응 </a:t>
            </a:r>
            <a:r>
              <a:rPr lang="ko-KR" altLang="en-US" sz="1400" dirty="0" err="1">
                <a:ea typeface="맑은 고딕"/>
              </a:rPr>
              <a:t>로직</a:t>
            </a:r>
            <a:r>
              <a:rPr lang="ko-KR" altLang="en-US" sz="1400" dirty="0">
                <a:ea typeface="맑은 고딕"/>
              </a:rPr>
              <a:t> 구현</a:t>
            </a:r>
            <a:endParaRPr lang="en-US" altLang="ko-KR" sz="1400" dirty="0">
              <a:highlight>
                <a:srgbClr val="C0C0C0"/>
              </a:highlight>
              <a:latin typeface="맑은 고딕"/>
              <a:ea typeface="맑은 고딕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001B5AA1-2483-4188-9D77-DCE253FD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8" y="3296351"/>
            <a:ext cx="4799681" cy="3258074"/>
          </a:xfrm>
          <a:prstGeom prst="rect">
            <a:avLst/>
          </a:prstGeom>
        </p:spPr>
      </p:pic>
      <p:pic>
        <p:nvPicPr>
          <p:cNvPr id="6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87B4204A-859B-4135-89F3-8B116F4CA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7809">
            <a:off x="6158740" y="3608326"/>
            <a:ext cx="2143125" cy="21431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2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D6AEF38F-F16E-4877-AA74-CD713A301E45}"/>
              </a:ext>
            </a:extLst>
          </p:cNvPr>
          <p:cNvSpPr txBox="1"/>
          <p:nvPr/>
        </p:nvSpPr>
        <p:spPr>
          <a:xfrm>
            <a:off x="422034" y="3914880"/>
            <a:ext cx="3148641" cy="3139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ko-KR" sz="1600" b="1">
              <a:latin typeface="Malgun Gothic"/>
              <a:ea typeface="Malgun Gothic"/>
            </a:endParaRP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6A7603C2-5E0C-4884-A3B5-EECBB1CCD4C8}"/>
              </a:ext>
            </a:extLst>
          </p:cNvPr>
          <p:cNvSpPr txBox="1"/>
          <p:nvPr/>
        </p:nvSpPr>
        <p:spPr>
          <a:xfrm>
            <a:off x="491712" y="3787193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>
              <a:ea typeface="+mn-lt"/>
              <a:cs typeface="+mn-lt"/>
            </a:endParaRPr>
          </a:p>
          <a:p>
            <a:endParaRPr lang="ko-KR" altLang="en-US" b="1">
              <a:ea typeface="맑은 고딕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86906B9C-8275-4325-8CC7-DF155CB6C0DA}"/>
              </a:ext>
            </a:extLst>
          </p:cNvPr>
          <p:cNvSpPr txBox="1"/>
          <p:nvPr/>
        </p:nvSpPr>
        <p:spPr>
          <a:xfrm>
            <a:off x="457206" y="3804446"/>
            <a:ext cx="2743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 b="1">
              <a:ea typeface="맑은 고딕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F7834FD-EF8C-44FB-B471-4069F35EACE9}"/>
              </a:ext>
            </a:extLst>
          </p:cNvPr>
          <p:cNvCxnSpPr/>
          <p:nvPr/>
        </p:nvCxnSpPr>
        <p:spPr>
          <a:xfrm>
            <a:off x="621102" y="1296413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7CF54B4-85D2-42CA-B5A8-A8B77B3C27B2}"/>
              </a:ext>
            </a:extLst>
          </p:cNvPr>
          <p:cNvCxnSpPr>
            <a:cxnSpLocks/>
          </p:cNvCxnSpPr>
          <p:nvPr/>
        </p:nvCxnSpPr>
        <p:spPr>
          <a:xfrm>
            <a:off x="589414" y="6093566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id="{2E01CF71-6DD0-4D4F-B748-66A7F15E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1" y="1709648"/>
            <a:ext cx="603250" cy="553693"/>
          </a:xfrm>
          <a:prstGeom prst="rect">
            <a:avLst/>
          </a:prstGeom>
        </p:spPr>
      </p:pic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id="{C4C3C13C-058E-42A6-A0D7-0F0642F07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93" y="4154677"/>
            <a:ext cx="569292" cy="707611"/>
          </a:xfrm>
          <a:prstGeom prst="rect">
            <a:avLst/>
          </a:prstGeom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AC49E2C4-4C47-4A87-ADE8-2E13124A8449}"/>
              </a:ext>
            </a:extLst>
          </p:cNvPr>
          <p:cNvSpPr txBox="1"/>
          <p:nvPr/>
        </p:nvSpPr>
        <p:spPr>
          <a:xfrm>
            <a:off x="551424" y="657917"/>
            <a:ext cx="37538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ea typeface="맑은 고딕"/>
              </a:rPr>
              <a:t>개발 환경 TOOL</a:t>
            </a:r>
          </a:p>
        </p:txBody>
      </p:sp>
      <p:pic>
        <p:nvPicPr>
          <p:cNvPr id="44" name="그림 43" descr="그리기이(가) 표시된 사진&#10;&#10;자동 생성된 설명">
            <a:extLst>
              <a:ext uri="{FF2B5EF4-FFF2-40B4-BE49-F238E27FC236}">
                <a16:creationId xmlns:a16="http://schemas.microsoft.com/office/drawing/2014/main" id="{BED62AC0-CBD5-45CC-BC1F-29F27B7C3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082" y="2558407"/>
            <a:ext cx="1351714" cy="947966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86B70D38-2D4C-4634-B9F9-793A0CEA0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23" y="3308375"/>
            <a:ext cx="1059281" cy="813135"/>
          </a:xfrm>
          <a:prstGeom prst="rect">
            <a:avLst/>
          </a:prstGeom>
        </p:spPr>
      </p:pic>
      <p:pic>
        <p:nvPicPr>
          <p:cNvPr id="47" name="그림 46" descr="텍스트, 표지판, 그리기이(가) 표시된 사진&#10;&#10;자동 생성된 설명">
            <a:extLst>
              <a:ext uri="{FF2B5EF4-FFF2-40B4-BE49-F238E27FC236}">
                <a16:creationId xmlns:a16="http://schemas.microsoft.com/office/drawing/2014/main" id="{F8AC2153-9810-4B4D-A3F9-F96BDBCFE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53" y="5117299"/>
            <a:ext cx="1780674" cy="654081"/>
          </a:xfrm>
          <a:prstGeom prst="rect">
            <a:avLst/>
          </a:prstGeom>
        </p:spPr>
      </p:pic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3C0DA343-E42E-4387-8B15-CF318F648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430" y="4865009"/>
            <a:ext cx="944054" cy="1000467"/>
          </a:xfrm>
          <a:prstGeom prst="rect">
            <a:avLst/>
          </a:prstGeom>
        </p:spPr>
      </p:pic>
      <p:pic>
        <p:nvPicPr>
          <p:cNvPr id="49" name="그림 48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A1B98EB1-330E-46B2-AB74-0C7C516AAD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707" y="2696424"/>
            <a:ext cx="1659364" cy="1071746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E48AD348-9E05-4F52-B116-5529BCE97F71}"/>
              </a:ext>
            </a:extLst>
          </p:cNvPr>
          <p:cNvSpPr txBox="1"/>
          <p:nvPr/>
        </p:nvSpPr>
        <p:spPr>
          <a:xfrm>
            <a:off x="1456562" y="1783193"/>
            <a:ext cx="159457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200" b="1" dirty="0" err="1">
                <a:latin typeface="Calibri"/>
                <a:ea typeface="맑은 고딕"/>
                <a:cs typeface="Calibri"/>
              </a:rPr>
              <a:t>Toad</a:t>
            </a:r>
            <a:r>
              <a:rPr lang="ko-KR" sz="1200" b="1" dirty="0">
                <a:latin typeface="Calibri"/>
                <a:ea typeface="맑은 고딕"/>
                <a:cs typeface="Calibri"/>
              </a:rPr>
              <a:t> </a:t>
            </a:r>
            <a:r>
              <a:rPr lang="ko-KR" sz="1200" b="1" dirty="0" err="1">
                <a:latin typeface="Calibri"/>
                <a:ea typeface="맑은 고딕"/>
                <a:cs typeface="Calibri"/>
              </a:rPr>
              <a:t>for</a:t>
            </a:r>
            <a:r>
              <a:rPr lang="ko-KR" sz="1200" b="1" dirty="0">
                <a:latin typeface="Calibri"/>
                <a:ea typeface="맑은 고딕"/>
                <a:cs typeface="Calibri"/>
              </a:rPr>
              <a:t> Oracle</a:t>
            </a:r>
            <a:endParaRPr lang="ko-KR" sz="1200" b="1" dirty="0">
              <a:ea typeface="+mn-lt"/>
              <a:cs typeface="+mn-lt"/>
            </a:endParaRPr>
          </a:p>
          <a:p>
            <a:r>
              <a:rPr lang="ko-KR" sz="1200" b="1" dirty="0">
                <a:latin typeface="Calibri"/>
                <a:ea typeface="맑은 고딕"/>
                <a:cs typeface="Calibri"/>
              </a:rPr>
              <a:t>    13.3 64bit </a:t>
            </a:r>
            <a:endParaRPr lang="ko-KR" sz="1200" b="1" dirty="0">
              <a:ea typeface="+mn-lt"/>
              <a:cs typeface="+mn-lt"/>
            </a:endParaRPr>
          </a:p>
          <a:p>
            <a:pPr algn="l"/>
            <a:endParaRPr lang="ko-KR" altLang="en-US" sz="1200" b="1" dirty="0">
              <a:ea typeface="맑은 고딕"/>
            </a:endParaRP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8585EDBA-DF87-4714-A9EE-81A689F8D9F2}"/>
              </a:ext>
            </a:extLst>
          </p:cNvPr>
          <p:cNvSpPr txBox="1"/>
          <p:nvPr/>
        </p:nvSpPr>
        <p:spPr>
          <a:xfrm>
            <a:off x="1411518" y="2711890"/>
            <a:ext cx="159457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err="1">
                <a:latin typeface="Calibri"/>
                <a:ea typeface="+mn-lt"/>
                <a:cs typeface="Calibri"/>
              </a:rPr>
              <a:t>ApachiTomcat</a:t>
            </a:r>
            <a:r>
              <a:rPr lang="en-US" altLang="ko-KR" sz="1200" b="1" dirty="0">
                <a:latin typeface="Calibri"/>
                <a:ea typeface="+mn-lt"/>
                <a:cs typeface="Calibri"/>
              </a:rPr>
              <a:t> V9.0</a:t>
            </a:r>
            <a:endParaRPr lang="ko-KR" sz="1200" b="1" dirty="0">
              <a:ea typeface="+mn-lt"/>
              <a:cs typeface="+mn-lt"/>
            </a:endParaRP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id="{1489731B-0317-4C1B-87E6-7C0B33988C97}"/>
              </a:ext>
            </a:extLst>
          </p:cNvPr>
          <p:cNvSpPr txBox="1"/>
          <p:nvPr/>
        </p:nvSpPr>
        <p:spPr>
          <a:xfrm>
            <a:off x="1396965" y="3507960"/>
            <a:ext cx="159457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dk1"/>
                </a:solidFill>
                <a:ea typeface="+mn-lt"/>
                <a:cs typeface="+mn-lt"/>
              </a:rPr>
              <a:t>MyBatis-3.4.2.jar</a:t>
            </a: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8DAC852E-5C29-4A6F-9E3E-0C867786D427}"/>
              </a:ext>
            </a:extLst>
          </p:cNvPr>
          <p:cNvSpPr txBox="1"/>
          <p:nvPr/>
        </p:nvSpPr>
        <p:spPr>
          <a:xfrm>
            <a:off x="1404370" y="4376747"/>
            <a:ext cx="159457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200" b="1" dirty="0">
                <a:latin typeface="Calibri"/>
                <a:ea typeface="맑은 고딕"/>
                <a:cs typeface="Calibri"/>
              </a:rPr>
              <a:t>Git-2.27.0-64-bit </a:t>
            </a:r>
            <a:endParaRPr lang="ko-KR" sz="1200" b="1" dirty="0">
              <a:ea typeface="+mn-lt"/>
              <a:cs typeface="+mn-lt"/>
            </a:endParaRP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CF1BD577-B341-4FBF-9938-5FD25FA30C0B}"/>
              </a:ext>
            </a:extLst>
          </p:cNvPr>
          <p:cNvSpPr txBox="1"/>
          <p:nvPr/>
        </p:nvSpPr>
        <p:spPr>
          <a:xfrm>
            <a:off x="4299956" y="3020922"/>
            <a:ext cx="171481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ea typeface="맑은 고딕"/>
              </a:rPr>
              <a:t>Spring Framework 4.3.4</a:t>
            </a:r>
          </a:p>
        </p:txBody>
      </p:sp>
      <p:sp>
        <p:nvSpPr>
          <p:cNvPr id="56" name="TextBox 24">
            <a:extLst>
              <a:ext uri="{FF2B5EF4-FFF2-40B4-BE49-F238E27FC236}">
                <a16:creationId xmlns:a16="http://schemas.microsoft.com/office/drawing/2014/main" id="{816193C8-BC45-4850-ABBA-A9C5B14DE1F9}"/>
              </a:ext>
            </a:extLst>
          </p:cNvPr>
          <p:cNvSpPr txBox="1"/>
          <p:nvPr/>
        </p:nvSpPr>
        <p:spPr>
          <a:xfrm>
            <a:off x="4300647" y="1845267"/>
            <a:ext cx="108776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 dirty="0" err="1">
                <a:ea typeface="맑은 고딕"/>
              </a:rPr>
              <a:t>jQuery</a:t>
            </a:r>
            <a:r>
              <a:rPr lang="en-US" altLang="ko-KR" sz="1200" b="1" dirty="0">
                <a:ea typeface="맑은 고딕"/>
              </a:rPr>
              <a:t> 3.5.1</a:t>
            </a:r>
            <a:endParaRPr lang="ko-KR" altLang="en-US" sz="1200" b="1" dirty="0">
              <a:ea typeface="맑은 고딕"/>
            </a:endParaRP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id="{2DFD39B5-85E1-41A1-A5D4-79EF99AFCA92}"/>
              </a:ext>
            </a:extLst>
          </p:cNvPr>
          <p:cNvSpPr txBox="1"/>
          <p:nvPr/>
        </p:nvSpPr>
        <p:spPr>
          <a:xfrm>
            <a:off x="7489179" y="4168716"/>
            <a:ext cx="102509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err="1">
                <a:latin typeface="Calibri"/>
                <a:ea typeface="+mn-lt"/>
                <a:cs typeface="Calibri"/>
              </a:rPr>
              <a:t>ExERD</a:t>
            </a:r>
            <a:r>
              <a:rPr lang="ko-KR" sz="1200" b="1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sz="1200" b="1" dirty="0">
                <a:latin typeface="Calibri"/>
                <a:ea typeface="+mn-lt"/>
                <a:cs typeface="Calibri"/>
              </a:rPr>
              <a:t>V3.0</a:t>
            </a:r>
            <a:r>
              <a:rPr lang="ko-KR" sz="1200" b="1" dirty="0">
                <a:latin typeface="Calibri"/>
                <a:ea typeface="맑은 고딕"/>
                <a:cs typeface="Calibri"/>
              </a:rPr>
              <a:t> </a:t>
            </a:r>
            <a:endParaRPr lang="ko-KR" sz="1200" b="1" dirty="0">
              <a:ea typeface="+mn-lt"/>
              <a:cs typeface="+mn-lt"/>
            </a:endParaRPr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id="{DC90AB10-019E-41BD-A340-D0006D70D4DE}"/>
              </a:ext>
            </a:extLst>
          </p:cNvPr>
          <p:cNvSpPr txBox="1"/>
          <p:nvPr/>
        </p:nvSpPr>
        <p:spPr>
          <a:xfrm>
            <a:off x="7465274" y="1889359"/>
            <a:ext cx="116325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err="1">
                <a:latin typeface="Calibri"/>
                <a:ea typeface="+mn-lt"/>
                <a:cs typeface="Calibri"/>
              </a:rPr>
              <a:t>Jdk</a:t>
            </a:r>
            <a:r>
              <a:rPr lang="ko-KR" sz="1200" b="1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sz="1200" b="1" dirty="0">
                <a:latin typeface="Calibri"/>
                <a:ea typeface="+mn-lt"/>
                <a:cs typeface="Calibri"/>
              </a:rPr>
              <a:t>1.8.0_241</a:t>
            </a:r>
            <a:r>
              <a:rPr lang="ko-KR" sz="1200" b="1" dirty="0">
                <a:latin typeface="Calibri"/>
                <a:ea typeface="맑은 고딕"/>
                <a:cs typeface="Calibri"/>
              </a:rPr>
              <a:t> </a:t>
            </a:r>
            <a:endParaRPr lang="ko-KR" sz="1200" b="1" dirty="0">
              <a:ea typeface="+mn-lt"/>
              <a:cs typeface="+mn-lt"/>
            </a:endParaRP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1C324815-1CEF-4067-B893-F7D4F741C505}"/>
              </a:ext>
            </a:extLst>
          </p:cNvPr>
          <p:cNvSpPr txBox="1"/>
          <p:nvPr/>
        </p:nvSpPr>
        <p:spPr>
          <a:xfrm>
            <a:off x="7553573" y="3095762"/>
            <a:ext cx="96915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dk1"/>
                </a:solidFill>
                <a:ea typeface="+mn-lt"/>
                <a:cs typeface="+mn-lt"/>
              </a:rPr>
              <a:t>JSP 2.3 </a:t>
            </a:r>
            <a:endParaRPr lang="ko-KR" sz="2400" b="1" dirty="0">
              <a:solidFill>
                <a:schemeClr val="dk1"/>
              </a:solidFill>
            </a:endParaRPr>
          </a:p>
        </p:txBody>
      </p:sp>
      <p:sp>
        <p:nvSpPr>
          <p:cNvPr id="60" name="TextBox 28">
            <a:extLst>
              <a:ext uri="{FF2B5EF4-FFF2-40B4-BE49-F238E27FC236}">
                <a16:creationId xmlns:a16="http://schemas.microsoft.com/office/drawing/2014/main" id="{70CF864B-60F3-453E-98FA-8C9C21C8BC59}"/>
              </a:ext>
            </a:extLst>
          </p:cNvPr>
          <p:cNvSpPr txBox="1"/>
          <p:nvPr/>
        </p:nvSpPr>
        <p:spPr>
          <a:xfrm>
            <a:off x="7393133" y="5161557"/>
            <a:ext cx="135448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200" b="1" dirty="0">
                <a:latin typeface="Calibri"/>
                <a:ea typeface="맑은 고딕"/>
                <a:cs typeface="Calibri"/>
              </a:rPr>
              <a:t>Oracle11g Express</a:t>
            </a:r>
            <a:endParaRPr lang="ko-KR" sz="1200" b="1" dirty="0">
              <a:ea typeface="+mn-lt"/>
              <a:cs typeface="+mn-lt"/>
            </a:endParaRPr>
          </a:p>
          <a:p>
            <a:r>
              <a:rPr lang="ko-KR" sz="1200" b="1" dirty="0">
                <a:latin typeface="Calibri"/>
                <a:ea typeface="맑은 고딕"/>
                <a:cs typeface="Calibri"/>
              </a:rPr>
              <a:t>    </a:t>
            </a:r>
            <a:r>
              <a:rPr lang="en-US" sz="1200" b="1" dirty="0">
                <a:latin typeface="Calibri"/>
                <a:ea typeface="+mn-lt"/>
                <a:cs typeface="Calibri"/>
              </a:rPr>
              <a:t>Edition</a:t>
            </a:r>
            <a:r>
              <a:rPr lang="ko-KR" sz="1200" b="1" dirty="0">
                <a:latin typeface="Calibri"/>
                <a:ea typeface="맑은 고딕"/>
                <a:cs typeface="Calibri"/>
              </a:rPr>
              <a:t> 64bit </a:t>
            </a:r>
            <a:endParaRPr lang="ko-KR" sz="2400" b="1" dirty="0"/>
          </a:p>
        </p:txBody>
      </p:sp>
      <p:pic>
        <p:nvPicPr>
          <p:cNvPr id="61" name="그림 60" descr="표지판이(가) 표시된 사진&#10;&#10;자동 생성된 설명">
            <a:extLst>
              <a:ext uri="{FF2B5EF4-FFF2-40B4-BE49-F238E27FC236}">
                <a16:creationId xmlns:a16="http://schemas.microsoft.com/office/drawing/2014/main" id="{A9EBE8B2-2385-4A66-9F0A-696E86BF45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3296" y="3783344"/>
            <a:ext cx="1018193" cy="95025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55EACC2-38EC-4F0C-AB0A-5118534BF8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3437" y="5246034"/>
            <a:ext cx="1209675" cy="257175"/>
          </a:xfrm>
          <a:prstGeom prst="rect">
            <a:avLst/>
          </a:prstGeom>
        </p:spPr>
      </p:pic>
      <p:pic>
        <p:nvPicPr>
          <p:cNvPr id="65" name="그림 64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CFF47656-D835-4EB2-A7DE-F60AB17EF9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0122" y="1457683"/>
            <a:ext cx="922475" cy="1050763"/>
          </a:xfrm>
          <a:prstGeom prst="rect">
            <a:avLst/>
          </a:prstGeom>
        </p:spPr>
      </p:pic>
      <p:sp>
        <p:nvSpPr>
          <p:cNvPr id="66" name="TextBox 34">
            <a:extLst>
              <a:ext uri="{FF2B5EF4-FFF2-40B4-BE49-F238E27FC236}">
                <a16:creationId xmlns:a16="http://schemas.microsoft.com/office/drawing/2014/main" id="{01D94BBA-6E74-4A7F-AD58-A86793BAA8FF}"/>
              </a:ext>
            </a:extLst>
          </p:cNvPr>
          <p:cNvSpPr txBox="1"/>
          <p:nvPr/>
        </p:nvSpPr>
        <p:spPr>
          <a:xfrm>
            <a:off x="4300646" y="4138071"/>
            <a:ext cx="159457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ea typeface="맑은 고딕"/>
              </a:rPr>
              <a:t>JSP 2.2</a:t>
            </a:r>
            <a:endParaRPr lang="ko-KR" altLang="en-US" sz="1200" b="1" dirty="0">
              <a:ea typeface="맑은 고딕"/>
            </a:endParaRPr>
          </a:p>
        </p:txBody>
      </p:sp>
      <p:sp>
        <p:nvSpPr>
          <p:cNvPr id="68" name="TextBox 27">
            <a:extLst>
              <a:ext uri="{FF2B5EF4-FFF2-40B4-BE49-F238E27FC236}">
                <a16:creationId xmlns:a16="http://schemas.microsoft.com/office/drawing/2014/main" id="{BE95407B-4CE5-404E-9512-186D10B82A25}"/>
              </a:ext>
            </a:extLst>
          </p:cNvPr>
          <p:cNvSpPr txBox="1"/>
          <p:nvPr/>
        </p:nvSpPr>
        <p:spPr>
          <a:xfrm>
            <a:off x="4305112" y="5247575"/>
            <a:ext cx="159457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ea typeface="맑은 고딕"/>
              </a:rPr>
              <a:t>JSTL 1.2</a:t>
            </a:r>
            <a:endParaRPr lang="ko-KR" altLang="en-US" sz="1200" b="1" dirty="0">
              <a:ea typeface="맑은 고딕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  <p:pic>
        <p:nvPicPr>
          <p:cNvPr id="2" name="그림 2" descr="램프이(가) 표시된 사진&#10;&#10;자동 생성된 설명">
            <a:extLst>
              <a:ext uri="{FF2B5EF4-FFF2-40B4-BE49-F238E27FC236}">
                <a16:creationId xmlns:a16="http://schemas.microsoft.com/office/drawing/2014/main" id="{13B0F883-A5E6-4CF1-A916-7584F27084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909" y="2445588"/>
            <a:ext cx="748342" cy="769908"/>
          </a:xfrm>
          <a:prstGeom prst="rect">
            <a:avLst/>
          </a:prstGeom>
        </p:spPr>
      </p:pic>
      <p:pic>
        <p:nvPicPr>
          <p:cNvPr id="3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9E9450EF-2B35-46C1-868D-811A72841A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8504" y="1518225"/>
            <a:ext cx="1470804" cy="823870"/>
          </a:xfrm>
          <a:prstGeom prst="rect">
            <a:avLst/>
          </a:prstGeom>
        </p:spPr>
      </p:pic>
      <p:pic>
        <p:nvPicPr>
          <p:cNvPr id="4" name="그림 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65B67D1D-C3B9-4D8B-8454-1EB99BADB1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8504" y="4052902"/>
            <a:ext cx="1352191" cy="477479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E41B3B64-6D59-44EF-B8C2-A669DD7054B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7989" y="578330"/>
            <a:ext cx="1514475" cy="266700"/>
          </a:xfrm>
          <a:prstGeom prst="rect">
            <a:avLst/>
          </a:prstGeom>
        </p:spPr>
      </p:pic>
      <p:sp>
        <p:nvSpPr>
          <p:cNvPr id="70" name="Google Shape;212;p23">
            <a:extLst>
              <a:ext uri="{FF2B5EF4-FFF2-40B4-BE49-F238E27FC236}">
                <a16:creationId xmlns:a16="http://schemas.microsoft.com/office/drawing/2014/main" id="{D20928FC-03C7-43F9-8598-F82801EC7CDA}"/>
              </a:ext>
            </a:extLst>
          </p:cNvPr>
          <p:cNvSpPr txBox="1">
            <a:spLocks noGrp="1"/>
          </p:cNvSpPr>
          <p:nvPr/>
        </p:nvSpPr>
        <p:spPr>
          <a:xfrm>
            <a:off x="6076816" y="931585"/>
            <a:ext cx="2208657" cy="32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Windows 10 os 64bit</a:t>
            </a:r>
            <a:endParaRPr sz="1600" b="1"/>
          </a:p>
        </p:txBody>
      </p:sp>
    </p:spTree>
    <p:extLst>
      <p:ext uri="{BB962C8B-B14F-4D97-AF65-F5344CB8AC3E}">
        <p14:creationId xmlns:p14="http://schemas.microsoft.com/office/powerpoint/2010/main" val="2439287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1434</Words>
  <Application>Microsoft Office PowerPoint</Application>
  <PresentationFormat>화면 슬라이드 쇼(4:3)</PresentationFormat>
  <Paragraphs>749</Paragraphs>
  <Slides>53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nkak's magazines template</dc:title>
  <dc:creator>nkak</dc:creator>
  <cp:keywords>blog.naver.com/jiwon6315</cp:keywords>
  <cp:lastModifiedBy>STU</cp:lastModifiedBy>
  <cp:revision>2899</cp:revision>
  <dcterms:created xsi:type="dcterms:W3CDTF">2015-08-15T08:39:21Z</dcterms:created>
  <dcterms:modified xsi:type="dcterms:W3CDTF">2020-07-16T18:26:36Z</dcterms:modified>
</cp:coreProperties>
</file>